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Eras Bold ITC" panose="020B0907030504020204" pitchFamily="34" charset="0"/>
      <p:regular r:id="rId15"/>
    </p:embeddedFont>
    <p:embeddedFont>
      <p:font typeface="Fb Practica" panose="020B0604020202020204" charset="-79"/>
      <p:regular r:id="rId16"/>
    </p:embeddedFont>
    <p:embeddedFont>
      <p:font typeface="Fb Practica Bold" panose="020B0604020202020204" charset="-79"/>
      <p:regular r:id="rId17"/>
    </p:embeddedFont>
    <p:embeddedFont>
      <p:font typeface="Fb Practica Light" panose="020B0604020202020204" charset="-79"/>
      <p:regular r:id="rId18"/>
    </p:embeddedFont>
    <p:embeddedFont>
      <p:font typeface="FB Stigma" panose="020B0604020202020204" charset="-79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1092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12" Type="http://schemas.openxmlformats.org/officeDocument/2006/relationships/image" Target="../media/image11.png"/><Relationship Id="rId17" Type="http://schemas.openxmlformats.org/officeDocument/2006/relationships/image" Target="../media/image27.sv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8.svg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2.svg"/><Relationship Id="rId18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12" Type="http://schemas.openxmlformats.org/officeDocument/2006/relationships/image" Target="../media/image11.png"/><Relationship Id="rId17" Type="http://schemas.openxmlformats.org/officeDocument/2006/relationships/image" Target="../media/image25.sv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8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19" Type="http://schemas.openxmlformats.org/officeDocument/2006/relationships/image" Target="../media/image27.svg"/><Relationship Id="rId4" Type="http://schemas.openxmlformats.org/officeDocument/2006/relationships/image" Target="../media/image7.png"/><Relationship Id="rId9" Type="http://schemas.openxmlformats.org/officeDocument/2006/relationships/image" Target="../media/image33.sv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9.png"/><Relationship Id="rId17" Type="http://schemas.openxmlformats.org/officeDocument/2006/relationships/image" Target="../media/image4.sv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7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5.svg"/><Relationship Id="rId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svg"/><Relationship Id="rId5" Type="http://schemas.openxmlformats.org/officeDocument/2006/relationships/image" Target="../media/image29.svg"/><Relationship Id="rId1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1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30.png"/><Relationship Id="rId17" Type="http://schemas.openxmlformats.org/officeDocument/2006/relationships/image" Target="../media/image27.svg"/><Relationship Id="rId2" Type="http://schemas.openxmlformats.org/officeDocument/2006/relationships/image" Target="../media/image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25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12.sv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7.svg"/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5.svg"/><Relationship Id="rId5" Type="http://schemas.openxmlformats.org/officeDocument/2006/relationships/image" Target="../media/image8.sv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svg"/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8.svg"/><Relationship Id="rId15" Type="http://schemas.openxmlformats.org/officeDocument/2006/relationships/image" Target="../media/image27.sv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sv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347883" y="7212611"/>
            <a:ext cx="4927143" cy="3861088"/>
          </a:xfrm>
          <a:custGeom>
            <a:avLst/>
            <a:gdLst/>
            <a:ahLst/>
            <a:cxnLst/>
            <a:rect l="l" t="t" r="r" b="b"/>
            <a:pathLst>
              <a:path w="4927143" h="3861088">
                <a:moveTo>
                  <a:pt x="4927143" y="0"/>
                </a:moveTo>
                <a:lnTo>
                  <a:pt x="0" y="0"/>
                </a:lnTo>
                <a:lnTo>
                  <a:pt x="0" y="3861089"/>
                </a:lnTo>
                <a:lnTo>
                  <a:pt x="4927143" y="3861089"/>
                </a:lnTo>
                <a:lnTo>
                  <a:pt x="4927143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flipH="1">
            <a:off x="-1372211" y="4880012"/>
            <a:ext cx="7559316" cy="7559316"/>
          </a:xfrm>
          <a:custGeom>
            <a:avLst/>
            <a:gdLst/>
            <a:ahLst/>
            <a:cxnLst/>
            <a:rect l="l" t="t" r="r" b="b"/>
            <a:pathLst>
              <a:path w="7559316" h="7559316">
                <a:moveTo>
                  <a:pt x="7559316" y="0"/>
                </a:moveTo>
                <a:lnTo>
                  <a:pt x="0" y="0"/>
                </a:lnTo>
                <a:lnTo>
                  <a:pt x="0" y="7559316"/>
                </a:lnTo>
                <a:lnTo>
                  <a:pt x="7559316" y="7559316"/>
                </a:lnTo>
                <a:lnTo>
                  <a:pt x="7559316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4" name="Group 4"/>
          <p:cNvGrpSpPr/>
          <p:nvPr/>
        </p:nvGrpSpPr>
        <p:grpSpPr>
          <a:xfrm rot="10800000">
            <a:off x="-377749" y="2834585"/>
            <a:ext cx="7922927" cy="4174402"/>
            <a:chOff x="0" y="0"/>
            <a:chExt cx="8120187" cy="4278334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8120187" cy="4278334"/>
            </a:xfrm>
            <a:custGeom>
              <a:avLst/>
              <a:gdLst/>
              <a:ahLst/>
              <a:cxnLst/>
              <a:rect l="l" t="t" r="r" b="b"/>
              <a:pathLst>
                <a:path w="8120187" h="4278334">
                  <a:moveTo>
                    <a:pt x="13680" y="0"/>
                  </a:moveTo>
                  <a:lnTo>
                    <a:pt x="8106507" y="0"/>
                  </a:lnTo>
                  <a:cubicBezTo>
                    <a:pt x="8114062" y="0"/>
                    <a:pt x="8120187" y="6125"/>
                    <a:pt x="8120187" y="13680"/>
                  </a:cubicBezTo>
                  <a:lnTo>
                    <a:pt x="8120187" y="4264654"/>
                  </a:lnTo>
                  <a:cubicBezTo>
                    <a:pt x="8120187" y="4268282"/>
                    <a:pt x="8118746" y="4271761"/>
                    <a:pt x="8116180" y="4274327"/>
                  </a:cubicBezTo>
                  <a:cubicBezTo>
                    <a:pt x="8113615" y="4276892"/>
                    <a:pt x="8110135" y="4278334"/>
                    <a:pt x="8106507" y="4278334"/>
                  </a:cubicBezTo>
                  <a:lnTo>
                    <a:pt x="13680" y="4278334"/>
                  </a:lnTo>
                  <a:cubicBezTo>
                    <a:pt x="6124" y="4278334"/>
                    <a:pt x="0" y="4272209"/>
                    <a:pt x="0" y="4264654"/>
                  </a:cubicBezTo>
                  <a:lnTo>
                    <a:pt x="0" y="13680"/>
                  </a:lnTo>
                  <a:cubicBezTo>
                    <a:pt x="0" y="6125"/>
                    <a:pt x="6124" y="0"/>
                    <a:pt x="1368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27AF3">
                    <a:alpha val="100000"/>
                  </a:srgbClr>
                </a:gs>
                <a:gs pos="100000">
                  <a:srgbClr val="2441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0187" cy="4297384"/>
            </a:xfrm>
            <a:prstGeom prst="rect">
              <a:avLst/>
            </a:prstGeom>
          </p:spPr>
          <p:txBody>
            <a:bodyPr lIns="21630" tIns="21630" rIns="21630" bIns="21630" rtlCol="0" anchor="ctr"/>
            <a:lstStyle/>
            <a:p>
              <a:pPr algn="ctr" rtl="1">
                <a:lnSpc>
                  <a:spcPts val="385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0800000" flipH="1">
            <a:off x="-2602896" y="6246456"/>
            <a:ext cx="12233807" cy="1627193"/>
          </a:xfrm>
          <a:custGeom>
            <a:avLst/>
            <a:gdLst/>
            <a:ahLst/>
            <a:cxnLst/>
            <a:rect l="l" t="t" r="r" b="b"/>
            <a:pathLst>
              <a:path w="12233807" h="1627193">
                <a:moveTo>
                  <a:pt x="12233807" y="0"/>
                </a:moveTo>
                <a:lnTo>
                  <a:pt x="0" y="0"/>
                </a:lnTo>
                <a:lnTo>
                  <a:pt x="0" y="1627193"/>
                </a:lnTo>
                <a:lnTo>
                  <a:pt x="12233807" y="1627193"/>
                </a:lnTo>
                <a:lnTo>
                  <a:pt x="122338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3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8"/>
          <p:cNvSpPr/>
          <p:nvPr/>
        </p:nvSpPr>
        <p:spPr>
          <a:xfrm rot="10800000" flipH="1">
            <a:off x="-1199891" y="2347358"/>
            <a:ext cx="9443061" cy="1702710"/>
          </a:xfrm>
          <a:custGeom>
            <a:avLst/>
            <a:gdLst/>
            <a:ahLst/>
            <a:cxnLst/>
            <a:rect l="l" t="t" r="r" b="b"/>
            <a:pathLst>
              <a:path w="9443061" h="1702710">
                <a:moveTo>
                  <a:pt x="9443060" y="0"/>
                </a:moveTo>
                <a:lnTo>
                  <a:pt x="0" y="0"/>
                </a:lnTo>
                <a:lnTo>
                  <a:pt x="0" y="1702711"/>
                </a:lnTo>
                <a:lnTo>
                  <a:pt x="9443060" y="1702711"/>
                </a:lnTo>
                <a:lnTo>
                  <a:pt x="944306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738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/>
          <p:cNvSpPr/>
          <p:nvPr/>
        </p:nvSpPr>
        <p:spPr>
          <a:xfrm rot="10800000" flipH="1">
            <a:off x="6501430" y="4050069"/>
            <a:ext cx="5579087" cy="2205912"/>
          </a:xfrm>
          <a:custGeom>
            <a:avLst/>
            <a:gdLst/>
            <a:ahLst/>
            <a:cxnLst/>
            <a:rect l="l" t="t" r="r" b="b"/>
            <a:pathLst>
              <a:path w="5579087" h="2205912">
                <a:moveTo>
                  <a:pt x="5579087" y="0"/>
                </a:moveTo>
                <a:lnTo>
                  <a:pt x="0" y="0"/>
                </a:lnTo>
                <a:lnTo>
                  <a:pt x="0" y="2205912"/>
                </a:lnTo>
                <a:lnTo>
                  <a:pt x="5579087" y="2205912"/>
                </a:lnTo>
                <a:lnTo>
                  <a:pt x="557908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201249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/>
          <p:cNvGrpSpPr/>
          <p:nvPr/>
        </p:nvGrpSpPr>
        <p:grpSpPr>
          <a:xfrm>
            <a:off x="526918" y="2834585"/>
            <a:ext cx="5593512" cy="6104603"/>
            <a:chOff x="0" y="0"/>
            <a:chExt cx="930510" cy="10155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30510" cy="1015533"/>
            </a:xfrm>
            <a:custGeom>
              <a:avLst/>
              <a:gdLst/>
              <a:ahLst/>
              <a:cxnLst/>
              <a:rect l="l" t="t" r="r" b="b"/>
              <a:pathLst>
                <a:path w="930510" h="1015533">
                  <a:moveTo>
                    <a:pt x="909749" y="0"/>
                  </a:moveTo>
                  <a:lnTo>
                    <a:pt x="20761" y="0"/>
                  </a:lnTo>
                  <a:cubicBezTo>
                    <a:pt x="15255" y="0"/>
                    <a:pt x="9974" y="2187"/>
                    <a:pt x="6081" y="6081"/>
                  </a:cubicBezTo>
                  <a:cubicBezTo>
                    <a:pt x="2187" y="9974"/>
                    <a:pt x="0" y="15255"/>
                    <a:pt x="0" y="20761"/>
                  </a:cubicBezTo>
                  <a:lnTo>
                    <a:pt x="0" y="994772"/>
                  </a:lnTo>
                  <a:cubicBezTo>
                    <a:pt x="0" y="1000278"/>
                    <a:pt x="2187" y="1005559"/>
                    <a:pt x="6081" y="1009452"/>
                  </a:cubicBezTo>
                  <a:cubicBezTo>
                    <a:pt x="9974" y="1013346"/>
                    <a:pt x="15255" y="1015533"/>
                    <a:pt x="20761" y="1015533"/>
                  </a:cubicBezTo>
                  <a:lnTo>
                    <a:pt x="909749" y="1015533"/>
                  </a:lnTo>
                  <a:cubicBezTo>
                    <a:pt x="915255" y="1015533"/>
                    <a:pt x="920536" y="1013346"/>
                    <a:pt x="924430" y="1009452"/>
                  </a:cubicBezTo>
                  <a:cubicBezTo>
                    <a:pt x="928323" y="1005559"/>
                    <a:pt x="930510" y="1000278"/>
                    <a:pt x="930510" y="994772"/>
                  </a:cubicBezTo>
                  <a:lnTo>
                    <a:pt x="930510" y="20761"/>
                  </a:lnTo>
                  <a:cubicBezTo>
                    <a:pt x="930510" y="15255"/>
                    <a:pt x="928323" y="9974"/>
                    <a:pt x="924430" y="6081"/>
                  </a:cubicBezTo>
                  <a:cubicBezTo>
                    <a:pt x="920536" y="2187"/>
                    <a:pt x="915255" y="0"/>
                    <a:pt x="9097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3411200" y="9531395"/>
            <a:ext cx="493279" cy="438785"/>
          </a:xfrm>
          <a:custGeom>
            <a:avLst/>
            <a:gdLst/>
            <a:ahLst/>
            <a:cxnLst/>
            <a:rect l="l" t="t" r="r" b="b"/>
            <a:pathLst>
              <a:path w="672653" h="658458">
                <a:moveTo>
                  <a:pt x="672653" y="0"/>
                </a:moveTo>
                <a:lnTo>
                  <a:pt x="0" y="0"/>
                </a:lnTo>
                <a:lnTo>
                  <a:pt x="0" y="658457"/>
                </a:lnTo>
                <a:lnTo>
                  <a:pt x="672653" y="658457"/>
                </a:lnTo>
                <a:lnTo>
                  <a:pt x="67265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62510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/>
          <p:cNvSpPr/>
          <p:nvPr/>
        </p:nvSpPr>
        <p:spPr>
          <a:xfrm flipH="1">
            <a:off x="12092358" y="3755394"/>
            <a:ext cx="441126" cy="431817"/>
          </a:xfrm>
          <a:custGeom>
            <a:avLst/>
            <a:gdLst/>
            <a:ahLst/>
            <a:cxnLst/>
            <a:rect l="l" t="t" r="r" b="b"/>
            <a:pathLst>
              <a:path w="441126" h="431817">
                <a:moveTo>
                  <a:pt x="441126" y="0"/>
                </a:moveTo>
                <a:lnTo>
                  <a:pt x="0" y="0"/>
                </a:lnTo>
                <a:lnTo>
                  <a:pt x="0" y="431817"/>
                </a:lnTo>
                <a:lnTo>
                  <a:pt x="441126" y="431817"/>
                </a:lnTo>
                <a:lnTo>
                  <a:pt x="4411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62510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4"/>
          <p:cNvSpPr/>
          <p:nvPr/>
        </p:nvSpPr>
        <p:spPr>
          <a:xfrm>
            <a:off x="636044" y="651874"/>
            <a:ext cx="3542806" cy="753651"/>
          </a:xfrm>
          <a:custGeom>
            <a:avLst/>
            <a:gdLst/>
            <a:ahLst/>
            <a:cxnLst/>
            <a:rect l="l" t="t" r="r" b="b"/>
            <a:pathLst>
              <a:path w="3542806" h="753651">
                <a:moveTo>
                  <a:pt x="0" y="0"/>
                </a:moveTo>
                <a:lnTo>
                  <a:pt x="3542806" y="0"/>
                </a:lnTo>
                <a:lnTo>
                  <a:pt x="3542806" y="753652"/>
                </a:lnTo>
                <a:lnTo>
                  <a:pt x="0" y="7536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Freeform 15"/>
          <p:cNvSpPr/>
          <p:nvPr/>
        </p:nvSpPr>
        <p:spPr>
          <a:xfrm>
            <a:off x="14388505" y="549213"/>
            <a:ext cx="3254886" cy="958974"/>
          </a:xfrm>
          <a:custGeom>
            <a:avLst/>
            <a:gdLst/>
            <a:ahLst/>
            <a:cxnLst/>
            <a:rect l="l" t="t" r="r" b="b"/>
            <a:pathLst>
              <a:path w="3254886" h="958974">
                <a:moveTo>
                  <a:pt x="0" y="0"/>
                </a:moveTo>
                <a:lnTo>
                  <a:pt x="3254886" y="0"/>
                </a:lnTo>
                <a:lnTo>
                  <a:pt x="3254886" y="958974"/>
                </a:lnTo>
                <a:lnTo>
                  <a:pt x="0" y="95897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6" name="Freeform 16"/>
          <p:cNvSpPr/>
          <p:nvPr/>
        </p:nvSpPr>
        <p:spPr>
          <a:xfrm>
            <a:off x="1288559" y="3463851"/>
            <a:ext cx="4466161" cy="3890861"/>
          </a:xfrm>
          <a:custGeom>
            <a:avLst/>
            <a:gdLst/>
            <a:ahLst/>
            <a:cxnLst/>
            <a:rect l="l" t="t" r="r" b="b"/>
            <a:pathLst>
              <a:path w="4466161" h="3890861">
                <a:moveTo>
                  <a:pt x="0" y="0"/>
                </a:moveTo>
                <a:lnTo>
                  <a:pt x="4466160" y="0"/>
                </a:lnTo>
                <a:lnTo>
                  <a:pt x="4466160" y="3890861"/>
                </a:lnTo>
                <a:lnTo>
                  <a:pt x="0" y="389086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73765" t="-35460" r="-73148" b="-53546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8" name="TextBox 18"/>
          <p:cNvSpPr txBox="1"/>
          <p:nvPr/>
        </p:nvSpPr>
        <p:spPr>
          <a:xfrm>
            <a:off x="7084849" y="1681624"/>
            <a:ext cx="10174451" cy="244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19600"/>
              </a:lnSpc>
            </a:pPr>
            <a:r>
              <a:rPr lang="he-IL" sz="14000" dirty="0">
                <a:solidFill>
                  <a:srgbClr val="000000"/>
                </a:solidFill>
                <a:latin typeface="FB Stigma"/>
                <a:ea typeface="FB Stigma"/>
                <a:cs typeface="FB Stigma"/>
                <a:sym typeface="FB Stigma"/>
                <a:rtl/>
              </a:rPr>
              <a:t>קורס גמיש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70803" y="4128960"/>
            <a:ext cx="8788497" cy="17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14691"/>
              </a:lnSpc>
            </a:pPr>
            <a:r>
              <a:rPr lang="he-IL" sz="10494" b="1" dirty="0">
                <a:solidFill>
                  <a:srgbClr val="2AB99B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מודל הוראה חדש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54533" y="9531395"/>
            <a:ext cx="7872879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3639"/>
              </a:lnSpc>
            </a:pPr>
            <a:r>
              <a:rPr lang="he-IL" sz="2599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פברואר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7527" y="7530800"/>
            <a:ext cx="7559316" cy="7559316"/>
          </a:xfrm>
          <a:custGeom>
            <a:avLst/>
            <a:gdLst/>
            <a:ahLst/>
            <a:cxnLst/>
            <a:rect l="l" t="t" r="r" b="b"/>
            <a:pathLst>
              <a:path w="7559316" h="7559316">
                <a:moveTo>
                  <a:pt x="7559316" y="0"/>
                </a:moveTo>
                <a:lnTo>
                  <a:pt x="0" y="0"/>
                </a:lnTo>
                <a:lnTo>
                  <a:pt x="0" y="7559315"/>
                </a:lnTo>
                <a:lnTo>
                  <a:pt x="7559316" y="7559315"/>
                </a:lnTo>
                <a:lnTo>
                  <a:pt x="755931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flipH="1">
            <a:off x="15521569" y="7208964"/>
            <a:ext cx="510548" cy="327966"/>
          </a:xfrm>
          <a:custGeom>
            <a:avLst/>
            <a:gdLst/>
            <a:ahLst/>
            <a:cxnLst/>
            <a:rect l="l" t="t" r="r" b="b"/>
            <a:pathLst>
              <a:path w="510548" h="327966">
                <a:moveTo>
                  <a:pt x="510548" y="0"/>
                </a:moveTo>
                <a:lnTo>
                  <a:pt x="0" y="0"/>
                </a:lnTo>
                <a:lnTo>
                  <a:pt x="0" y="327966"/>
                </a:lnTo>
                <a:lnTo>
                  <a:pt x="510548" y="327966"/>
                </a:lnTo>
                <a:lnTo>
                  <a:pt x="5105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89433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4" name="Group 4"/>
          <p:cNvGrpSpPr/>
          <p:nvPr/>
        </p:nvGrpSpPr>
        <p:grpSpPr>
          <a:xfrm>
            <a:off x="9750770" y="2729726"/>
            <a:ext cx="8061947" cy="2190313"/>
            <a:chOff x="0" y="-85725"/>
            <a:chExt cx="10749263" cy="2920417"/>
          </a:xfrm>
        </p:grpSpPr>
        <p:sp>
          <p:nvSpPr>
            <p:cNvPr id="5" name="Freeform 5"/>
            <p:cNvSpPr/>
            <p:nvPr/>
          </p:nvSpPr>
          <p:spPr>
            <a:xfrm flipH="1">
              <a:off x="10397090" y="3119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3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3" y="344741"/>
                  </a:lnTo>
                  <a:lnTo>
                    <a:pt x="35217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90427"/>
              <a:ext cx="10109104" cy="184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רצפים, ספרים, הקלטות. אין מפגשי הנחיה.</a:t>
              </a:r>
              <a:br>
                <a:rPr lang="en-US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</a:b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בליווי </a:t>
              </a:r>
              <a:r>
                <a:rPr lang="he-IL" sz="3500" dirty="0" err="1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סמארטי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(מאמן </a:t>
              </a:r>
              <a:r>
                <a:rPr lang="en-US" sz="3500" dirty="0">
                  <a:solidFill>
                    <a:srgbClr val="000000"/>
                  </a:solidFill>
                  <a:latin typeface="Eras Bold ITC" panose="020B0907030504020204" pitchFamily="34" charset="0"/>
                  <a:ea typeface="Fb Practica Light"/>
                  <a:cs typeface="Fb Practica Light"/>
                  <a:sym typeface="Fb Practica Light"/>
                </a:rPr>
                <a:t>AI</a:t>
              </a:r>
              <a:r>
                <a:rPr lang="ar-EG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).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0373" y="-85725"/>
              <a:ext cx="9758732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2A296D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למידה א-סינכרונית באתר הקורס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148" y="5060790"/>
            <a:ext cx="16633569" cy="1403220"/>
            <a:chOff x="0" y="0"/>
            <a:chExt cx="22178092" cy="1870960"/>
          </a:xfrm>
        </p:grpSpPr>
        <p:sp>
          <p:nvSpPr>
            <p:cNvPr id="9" name="Freeform 9"/>
            <p:cNvSpPr/>
            <p:nvPr/>
          </p:nvSpPr>
          <p:spPr>
            <a:xfrm flipH="1">
              <a:off x="21825920" y="3500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2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2" y="344741"/>
                  </a:lnTo>
                  <a:lnTo>
                    <a:pt x="35217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37205" y="990427"/>
              <a:ext cx="11400729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בסוף כל יחידה/</a:t>
              </a:r>
              <a:r>
                <a:rPr lang="he-IL" sz="3500" dirty="0" err="1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ות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. ללא ציון. אין מטלות "רגילות".</a:t>
              </a:r>
              <a:r>
                <a:rPr lang="ar-EG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21537934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 dirty="0">
                  <a:solidFill>
                    <a:srgbClr val="2AB99B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הערכה מעצבת באמצעות </a:t>
              </a:r>
              <a:r>
                <a:rPr lang="en-US" sz="4400" b="1" dirty="0">
                  <a:solidFill>
                    <a:srgbClr val="2AB99B"/>
                  </a:solidFill>
                  <a:latin typeface="Eras Bold ITC" panose="020B0907030504020204" pitchFamily="34" charset="0"/>
                  <a:ea typeface="Fb Practica Bold"/>
                  <a:cs typeface="Fb Practica Bold"/>
                  <a:sym typeface="Fb Practica Bold"/>
                </a:rPr>
                <a:t>AI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575335" y="5059903"/>
            <a:ext cx="2731870" cy="60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900"/>
              </a:lnSpc>
              <a:spcBef>
                <a:spcPct val="0"/>
              </a:spcBef>
            </a:pPr>
            <a:r>
              <a:rPr lang="he-IL" sz="3500">
                <a:solidFill>
                  <a:srgbClr val="2AB99B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(סמארטי-צ’ק)</a:t>
            </a:r>
          </a:p>
        </p:txBody>
      </p:sp>
      <p:sp>
        <p:nvSpPr>
          <p:cNvPr id="13" name="Freeform 13"/>
          <p:cNvSpPr/>
          <p:nvPr/>
        </p:nvSpPr>
        <p:spPr>
          <a:xfrm>
            <a:off x="337236" y="921092"/>
            <a:ext cx="8444816" cy="8444816"/>
          </a:xfrm>
          <a:custGeom>
            <a:avLst/>
            <a:gdLst/>
            <a:ahLst/>
            <a:cxnLst/>
            <a:rect l="l" t="t" r="r" b="b"/>
            <a:pathLst>
              <a:path w="8444816" h="8444816">
                <a:moveTo>
                  <a:pt x="0" y="0"/>
                </a:moveTo>
                <a:lnTo>
                  <a:pt x="8444815" y="0"/>
                </a:lnTo>
                <a:lnTo>
                  <a:pt x="8444815" y="8444816"/>
                </a:lnTo>
                <a:lnTo>
                  <a:pt x="0" y="8444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3219872" y="1422984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למידה א-סינכרונית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61489" y="4026311"/>
            <a:ext cx="2001066" cy="226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הערכה</a:t>
            </a:r>
          </a:p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מעצבת </a:t>
            </a:r>
          </a:p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באמצעות 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en-US" sz="3184" dirty="0">
                <a:solidFill>
                  <a:srgbClr val="000000"/>
                </a:solidFill>
                <a:latin typeface="Eras Bold ITC" panose="020B0907030504020204" pitchFamily="34" charset="0"/>
                <a:ea typeface="Fb Practica"/>
                <a:cs typeface="Fb Practica"/>
                <a:sym typeface="Fb Practica"/>
              </a:rPr>
              <a:t>AI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19872" y="7568900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מבדק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מסכם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79148" y="6622710"/>
            <a:ext cx="16633569" cy="1403220"/>
            <a:chOff x="0" y="0"/>
            <a:chExt cx="22178092" cy="1870960"/>
          </a:xfrm>
        </p:grpSpPr>
        <p:sp>
          <p:nvSpPr>
            <p:cNvPr id="18" name="Freeform 18"/>
            <p:cNvSpPr/>
            <p:nvPr/>
          </p:nvSpPr>
          <p:spPr>
            <a:xfrm flipH="1">
              <a:off x="21825920" y="369416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2" y="0"/>
                  </a:moveTo>
                  <a:lnTo>
                    <a:pt x="0" y="0"/>
                  </a:lnTo>
                  <a:lnTo>
                    <a:pt x="0" y="344740"/>
                  </a:lnTo>
                  <a:lnTo>
                    <a:pt x="352172" y="344740"/>
                  </a:lnTo>
                  <a:lnTo>
                    <a:pt x="352172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547401" y="990427"/>
              <a:ext cx="14990533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בסוף כלל היחידות --- תנאי לקבלת אישור הרשמה לבחינה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85725"/>
              <a:ext cx="21537934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EA3F85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מבדק מסכם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5250" y="4553998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מנטורינג 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אישי</a:t>
            </a:r>
            <a:r>
              <a:rPr lang="ar-EG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392847" y="481013"/>
            <a:ext cx="9542853" cy="1757826"/>
            <a:chOff x="0" y="0"/>
            <a:chExt cx="12723805" cy="2343768"/>
          </a:xfrm>
        </p:grpSpPr>
        <p:sp>
          <p:nvSpPr>
            <p:cNvPr id="23" name="Freeform 23"/>
            <p:cNvSpPr/>
            <p:nvPr/>
          </p:nvSpPr>
          <p:spPr>
            <a:xfrm flipH="1">
              <a:off x="0" y="0"/>
              <a:ext cx="6361902" cy="2343768"/>
            </a:xfrm>
            <a:custGeom>
              <a:avLst/>
              <a:gdLst/>
              <a:ahLst/>
              <a:cxnLst/>
              <a:rect l="l" t="t" r="r" b="b"/>
              <a:pathLst>
                <a:path w="6361902" h="2343768">
                  <a:moveTo>
                    <a:pt x="6361902" y="0"/>
                  </a:moveTo>
                  <a:lnTo>
                    <a:pt x="0" y="0"/>
                  </a:lnTo>
                  <a:lnTo>
                    <a:pt x="0" y="2343768"/>
                  </a:lnTo>
                  <a:lnTo>
                    <a:pt x="6361902" y="2343768"/>
                  </a:lnTo>
                  <a:lnTo>
                    <a:pt x="6361902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-87723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Freeform 24"/>
            <p:cNvSpPr/>
            <p:nvPr/>
          </p:nvSpPr>
          <p:spPr>
            <a:xfrm flipH="1">
              <a:off x="6361902" y="0"/>
              <a:ext cx="6361902" cy="2343768"/>
            </a:xfrm>
            <a:custGeom>
              <a:avLst/>
              <a:gdLst/>
              <a:ahLst/>
              <a:cxnLst/>
              <a:rect l="l" t="t" r="r" b="b"/>
              <a:pathLst>
                <a:path w="6361902" h="2343768">
                  <a:moveTo>
                    <a:pt x="6361903" y="0"/>
                  </a:moveTo>
                  <a:lnTo>
                    <a:pt x="0" y="0"/>
                  </a:lnTo>
                  <a:lnTo>
                    <a:pt x="0" y="2343768"/>
                  </a:lnTo>
                  <a:lnTo>
                    <a:pt x="6361903" y="2343768"/>
                  </a:lnTo>
                  <a:lnTo>
                    <a:pt x="6361903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r="-87723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77231" y="349559"/>
              <a:ext cx="9065622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9600"/>
                </a:lnSpc>
              </a:pPr>
              <a:r>
                <a:rPr lang="he-IL" sz="8000" b="1">
                  <a:solidFill>
                    <a:srgbClr val="2A296D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למידה אדפטיבית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7527" y="7530800"/>
            <a:ext cx="7559316" cy="7559316"/>
          </a:xfrm>
          <a:custGeom>
            <a:avLst/>
            <a:gdLst/>
            <a:ahLst/>
            <a:cxnLst/>
            <a:rect l="l" t="t" r="r" b="b"/>
            <a:pathLst>
              <a:path w="7559316" h="7559316">
                <a:moveTo>
                  <a:pt x="7559316" y="0"/>
                </a:moveTo>
                <a:lnTo>
                  <a:pt x="0" y="0"/>
                </a:lnTo>
                <a:lnTo>
                  <a:pt x="0" y="7559315"/>
                </a:lnTo>
                <a:lnTo>
                  <a:pt x="7559316" y="7559315"/>
                </a:lnTo>
                <a:lnTo>
                  <a:pt x="755931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flipH="1">
            <a:off x="15521569" y="7208964"/>
            <a:ext cx="510548" cy="327966"/>
          </a:xfrm>
          <a:custGeom>
            <a:avLst/>
            <a:gdLst/>
            <a:ahLst/>
            <a:cxnLst/>
            <a:rect l="l" t="t" r="r" b="b"/>
            <a:pathLst>
              <a:path w="510548" h="327966">
                <a:moveTo>
                  <a:pt x="510548" y="0"/>
                </a:moveTo>
                <a:lnTo>
                  <a:pt x="0" y="0"/>
                </a:lnTo>
                <a:lnTo>
                  <a:pt x="0" y="327966"/>
                </a:lnTo>
                <a:lnTo>
                  <a:pt x="510548" y="327966"/>
                </a:lnTo>
                <a:lnTo>
                  <a:pt x="5105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89433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4" name="Group 4"/>
          <p:cNvGrpSpPr/>
          <p:nvPr/>
        </p:nvGrpSpPr>
        <p:grpSpPr>
          <a:xfrm>
            <a:off x="9750770" y="2729726"/>
            <a:ext cx="8061947" cy="2190313"/>
            <a:chOff x="0" y="-85725"/>
            <a:chExt cx="10749263" cy="2920417"/>
          </a:xfrm>
        </p:grpSpPr>
        <p:sp>
          <p:nvSpPr>
            <p:cNvPr id="5" name="Freeform 5"/>
            <p:cNvSpPr/>
            <p:nvPr/>
          </p:nvSpPr>
          <p:spPr>
            <a:xfrm flipH="1">
              <a:off x="10397090" y="3119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3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3" y="344741"/>
                  </a:lnTo>
                  <a:lnTo>
                    <a:pt x="35217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90427"/>
              <a:ext cx="10109104" cy="184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רצפים, ספרים, הקלטות. אין מפגשי הנחיה.</a:t>
              </a:r>
              <a:br>
                <a:rPr lang="en-US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</a:b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בליווי </a:t>
              </a:r>
              <a:r>
                <a:rPr lang="he-IL" sz="3500" dirty="0" err="1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סמארטי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(מאמן </a:t>
              </a:r>
              <a:r>
                <a:rPr lang="en-US" sz="3500" dirty="0">
                  <a:solidFill>
                    <a:srgbClr val="000000"/>
                  </a:solidFill>
                  <a:latin typeface="Eras Bold ITC" panose="020B0907030504020204" pitchFamily="34" charset="0"/>
                  <a:ea typeface="Fb Practica Light"/>
                  <a:cs typeface="Fb Practica Light"/>
                  <a:sym typeface="Fb Practica Light"/>
                </a:rPr>
                <a:t>AI</a:t>
              </a:r>
              <a:r>
                <a:rPr lang="ar-EG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).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0373" y="-85725"/>
              <a:ext cx="9758732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2A296D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למידה א-סינכרונית באתר הקורס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148" y="5060790"/>
            <a:ext cx="16633569" cy="1403220"/>
            <a:chOff x="0" y="0"/>
            <a:chExt cx="22178092" cy="1870960"/>
          </a:xfrm>
        </p:grpSpPr>
        <p:sp>
          <p:nvSpPr>
            <p:cNvPr id="9" name="Freeform 9"/>
            <p:cNvSpPr/>
            <p:nvPr/>
          </p:nvSpPr>
          <p:spPr>
            <a:xfrm flipH="1">
              <a:off x="21825920" y="3500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2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2" y="344741"/>
                  </a:lnTo>
                  <a:lnTo>
                    <a:pt x="35217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37205" y="990427"/>
              <a:ext cx="11400729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בסוף כל יחידה/</a:t>
              </a:r>
              <a:r>
                <a:rPr lang="he-IL" sz="3500" dirty="0" err="1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ות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. ללא ציון. אין מטלות "רגילות".</a:t>
              </a:r>
              <a:r>
                <a:rPr lang="ar-EG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21537934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 dirty="0">
                  <a:solidFill>
                    <a:srgbClr val="2AB99B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הערכה מעצבת באמצעות </a:t>
              </a:r>
              <a:r>
                <a:rPr lang="en-US" sz="4400" b="1" dirty="0">
                  <a:solidFill>
                    <a:srgbClr val="2AB99B"/>
                  </a:solidFill>
                  <a:latin typeface="Eras Bold ITC" panose="020B0907030504020204" pitchFamily="34" charset="0"/>
                  <a:ea typeface="Fb Practica Bold"/>
                  <a:cs typeface="Fb Practica Bold"/>
                  <a:sym typeface="Fb Practica Bold"/>
                </a:rPr>
                <a:t>AI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575335" y="5059903"/>
            <a:ext cx="2731870" cy="60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900"/>
              </a:lnSpc>
              <a:spcBef>
                <a:spcPct val="0"/>
              </a:spcBef>
            </a:pPr>
            <a:r>
              <a:rPr lang="he-IL" sz="3500">
                <a:solidFill>
                  <a:srgbClr val="2AB99B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(סמארטי-צ’ק)</a:t>
            </a:r>
          </a:p>
        </p:txBody>
      </p:sp>
      <p:sp>
        <p:nvSpPr>
          <p:cNvPr id="13" name="Freeform 13"/>
          <p:cNvSpPr/>
          <p:nvPr/>
        </p:nvSpPr>
        <p:spPr>
          <a:xfrm>
            <a:off x="337236" y="921092"/>
            <a:ext cx="8444816" cy="8444816"/>
          </a:xfrm>
          <a:custGeom>
            <a:avLst/>
            <a:gdLst/>
            <a:ahLst/>
            <a:cxnLst/>
            <a:rect l="l" t="t" r="r" b="b"/>
            <a:pathLst>
              <a:path w="8444816" h="8444816">
                <a:moveTo>
                  <a:pt x="0" y="0"/>
                </a:moveTo>
                <a:lnTo>
                  <a:pt x="8444815" y="0"/>
                </a:lnTo>
                <a:lnTo>
                  <a:pt x="8444815" y="8444816"/>
                </a:lnTo>
                <a:lnTo>
                  <a:pt x="0" y="8444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3219872" y="1422984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למידה א-סינכרונית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61489" y="4026311"/>
            <a:ext cx="2001066" cy="226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הערכה</a:t>
            </a:r>
          </a:p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מעצבת </a:t>
            </a:r>
          </a:p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באמצעות 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en-US" sz="3184" dirty="0">
                <a:solidFill>
                  <a:srgbClr val="000000"/>
                </a:solidFill>
                <a:latin typeface="Eras Bold ITC" panose="020B0907030504020204" pitchFamily="34" charset="0"/>
                <a:ea typeface="Fb Practica"/>
                <a:cs typeface="Fb Practica"/>
                <a:sym typeface="Fb Practica"/>
              </a:rPr>
              <a:t>AI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19872" y="7568900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מבדק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מסכם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79148" y="6622710"/>
            <a:ext cx="16633569" cy="1403220"/>
            <a:chOff x="0" y="0"/>
            <a:chExt cx="22178092" cy="1870960"/>
          </a:xfrm>
        </p:grpSpPr>
        <p:sp>
          <p:nvSpPr>
            <p:cNvPr id="18" name="Freeform 18"/>
            <p:cNvSpPr/>
            <p:nvPr/>
          </p:nvSpPr>
          <p:spPr>
            <a:xfrm flipH="1">
              <a:off x="21825920" y="369416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2" y="0"/>
                  </a:moveTo>
                  <a:lnTo>
                    <a:pt x="0" y="0"/>
                  </a:lnTo>
                  <a:lnTo>
                    <a:pt x="0" y="344740"/>
                  </a:lnTo>
                  <a:lnTo>
                    <a:pt x="352172" y="344740"/>
                  </a:lnTo>
                  <a:lnTo>
                    <a:pt x="352172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547401" y="990427"/>
              <a:ext cx="14990533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בסוף כלל היחידות --- תנאי לקבלת אישור הרשמה לבחינה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85725"/>
              <a:ext cx="21537934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EA3F85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מבדק מסכם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79148" y="8184630"/>
            <a:ext cx="16633569" cy="1403220"/>
            <a:chOff x="0" y="0"/>
            <a:chExt cx="22178092" cy="1870960"/>
          </a:xfrm>
        </p:grpSpPr>
        <p:sp>
          <p:nvSpPr>
            <p:cNvPr id="22" name="Freeform 22"/>
            <p:cNvSpPr/>
            <p:nvPr/>
          </p:nvSpPr>
          <p:spPr>
            <a:xfrm flipH="1">
              <a:off x="21825920" y="369416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2" y="0"/>
                  </a:moveTo>
                  <a:lnTo>
                    <a:pt x="0" y="0"/>
                  </a:lnTo>
                  <a:lnTo>
                    <a:pt x="0" y="344740"/>
                  </a:lnTo>
                  <a:lnTo>
                    <a:pt x="352172" y="344740"/>
                  </a:lnTo>
                  <a:lnTo>
                    <a:pt x="352172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547401" y="990427"/>
              <a:ext cx="14990533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סגל ההוראה (בשלב ראשון מרכז/ת הוראה)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21537934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F8A62C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מנטורינג אישי</a:t>
              </a:r>
              <a:r>
                <a:rPr lang="ar-EG" sz="4400" b="1">
                  <a:solidFill>
                    <a:srgbClr val="F8A62C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 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5250" y="4553998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מנטורינג 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אישי</a:t>
            </a:r>
            <a:r>
              <a:rPr lang="ar-EG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392847" y="481013"/>
            <a:ext cx="9542853" cy="1757826"/>
            <a:chOff x="0" y="0"/>
            <a:chExt cx="12723805" cy="2343768"/>
          </a:xfrm>
        </p:grpSpPr>
        <p:sp>
          <p:nvSpPr>
            <p:cNvPr id="27" name="Freeform 27"/>
            <p:cNvSpPr/>
            <p:nvPr/>
          </p:nvSpPr>
          <p:spPr>
            <a:xfrm flipH="1">
              <a:off x="0" y="0"/>
              <a:ext cx="6361902" cy="2343768"/>
            </a:xfrm>
            <a:custGeom>
              <a:avLst/>
              <a:gdLst/>
              <a:ahLst/>
              <a:cxnLst/>
              <a:rect l="l" t="t" r="r" b="b"/>
              <a:pathLst>
                <a:path w="6361902" h="2343768">
                  <a:moveTo>
                    <a:pt x="6361902" y="0"/>
                  </a:moveTo>
                  <a:lnTo>
                    <a:pt x="0" y="0"/>
                  </a:lnTo>
                  <a:lnTo>
                    <a:pt x="0" y="2343768"/>
                  </a:lnTo>
                  <a:lnTo>
                    <a:pt x="6361902" y="2343768"/>
                  </a:lnTo>
                  <a:lnTo>
                    <a:pt x="6361902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-87723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Freeform 28"/>
            <p:cNvSpPr/>
            <p:nvPr/>
          </p:nvSpPr>
          <p:spPr>
            <a:xfrm flipH="1">
              <a:off x="6361902" y="0"/>
              <a:ext cx="6361902" cy="2343768"/>
            </a:xfrm>
            <a:custGeom>
              <a:avLst/>
              <a:gdLst/>
              <a:ahLst/>
              <a:cxnLst/>
              <a:rect l="l" t="t" r="r" b="b"/>
              <a:pathLst>
                <a:path w="6361902" h="2343768">
                  <a:moveTo>
                    <a:pt x="6361903" y="0"/>
                  </a:moveTo>
                  <a:lnTo>
                    <a:pt x="0" y="0"/>
                  </a:lnTo>
                  <a:lnTo>
                    <a:pt x="0" y="2343768"/>
                  </a:lnTo>
                  <a:lnTo>
                    <a:pt x="6361903" y="2343768"/>
                  </a:lnTo>
                  <a:lnTo>
                    <a:pt x="6361903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r="-87723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77231" y="349559"/>
              <a:ext cx="9065622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9600"/>
                </a:lnSpc>
              </a:pPr>
              <a:r>
                <a:rPr lang="he-IL" sz="8000" b="1">
                  <a:solidFill>
                    <a:srgbClr val="2A296D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למידה אדפטיבית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979095" y="7270184"/>
            <a:ext cx="4927143" cy="3861088"/>
          </a:xfrm>
          <a:custGeom>
            <a:avLst/>
            <a:gdLst/>
            <a:ahLst/>
            <a:cxnLst/>
            <a:rect l="l" t="t" r="r" b="b"/>
            <a:pathLst>
              <a:path w="4927143" h="3861088">
                <a:moveTo>
                  <a:pt x="4927143" y="0"/>
                </a:moveTo>
                <a:lnTo>
                  <a:pt x="0" y="0"/>
                </a:lnTo>
                <a:lnTo>
                  <a:pt x="0" y="3861088"/>
                </a:lnTo>
                <a:lnTo>
                  <a:pt x="4927143" y="3861088"/>
                </a:lnTo>
                <a:lnTo>
                  <a:pt x="4927143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-560608" y="8684564"/>
            <a:ext cx="3890089" cy="1600185"/>
            <a:chOff x="0" y="0"/>
            <a:chExt cx="10400734" cy="4278334"/>
          </a:xfrm>
        </p:grpSpPr>
        <p:sp>
          <p:nvSpPr>
            <p:cNvPr id="4" name="Freeform 4"/>
            <p:cNvSpPr/>
            <p:nvPr/>
          </p:nvSpPr>
          <p:spPr>
            <a:xfrm flipH="1">
              <a:off x="0" y="0"/>
              <a:ext cx="10400734" cy="4278334"/>
            </a:xfrm>
            <a:custGeom>
              <a:avLst/>
              <a:gdLst/>
              <a:ahLst/>
              <a:cxnLst/>
              <a:rect l="l" t="t" r="r" b="b"/>
              <a:pathLst>
                <a:path w="10400734" h="4278334">
                  <a:moveTo>
                    <a:pt x="27863" y="0"/>
                  </a:moveTo>
                  <a:lnTo>
                    <a:pt x="10372872" y="0"/>
                  </a:lnTo>
                  <a:cubicBezTo>
                    <a:pt x="10388260" y="0"/>
                    <a:pt x="10400734" y="12474"/>
                    <a:pt x="10400734" y="27862"/>
                  </a:cubicBezTo>
                  <a:lnTo>
                    <a:pt x="10400734" y="4250472"/>
                  </a:lnTo>
                  <a:cubicBezTo>
                    <a:pt x="10400734" y="4257861"/>
                    <a:pt x="10397799" y="4264948"/>
                    <a:pt x="10392573" y="4270173"/>
                  </a:cubicBezTo>
                  <a:cubicBezTo>
                    <a:pt x="10387348" y="4275398"/>
                    <a:pt x="10380261" y="4278334"/>
                    <a:pt x="10372872" y="4278334"/>
                  </a:cubicBezTo>
                  <a:lnTo>
                    <a:pt x="27863" y="4278334"/>
                  </a:lnTo>
                  <a:cubicBezTo>
                    <a:pt x="20472" y="4278334"/>
                    <a:pt x="13386" y="4275398"/>
                    <a:pt x="8161" y="4270173"/>
                  </a:cubicBezTo>
                  <a:cubicBezTo>
                    <a:pt x="2935" y="4264948"/>
                    <a:pt x="0" y="4257861"/>
                    <a:pt x="0" y="4250472"/>
                  </a:cubicBezTo>
                  <a:lnTo>
                    <a:pt x="0" y="27862"/>
                  </a:lnTo>
                  <a:cubicBezTo>
                    <a:pt x="0" y="12474"/>
                    <a:pt x="12474" y="0"/>
                    <a:pt x="278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27AF3">
                    <a:alpha val="100000"/>
                  </a:srgbClr>
                </a:gs>
                <a:gs pos="100000">
                  <a:srgbClr val="2441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0400734" cy="4297384"/>
            </a:xfrm>
            <a:prstGeom prst="rect">
              <a:avLst/>
            </a:prstGeom>
          </p:spPr>
          <p:txBody>
            <a:bodyPr lIns="21630" tIns="21630" rIns="21630" bIns="21630" rtlCol="0" anchor="ctr"/>
            <a:lstStyle/>
            <a:p>
              <a:pPr algn="ctr" rtl="1">
                <a:lnSpc>
                  <a:spcPts val="38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0800000" flipH="1">
            <a:off x="-560608" y="9992446"/>
            <a:ext cx="4689619" cy="623756"/>
          </a:xfrm>
          <a:custGeom>
            <a:avLst/>
            <a:gdLst/>
            <a:ahLst/>
            <a:cxnLst/>
            <a:rect l="l" t="t" r="r" b="b"/>
            <a:pathLst>
              <a:path w="4689619" h="623756">
                <a:moveTo>
                  <a:pt x="4689620" y="0"/>
                </a:moveTo>
                <a:lnTo>
                  <a:pt x="0" y="0"/>
                </a:lnTo>
                <a:lnTo>
                  <a:pt x="0" y="623756"/>
                </a:lnTo>
                <a:lnTo>
                  <a:pt x="4689620" y="623756"/>
                </a:lnTo>
                <a:lnTo>
                  <a:pt x="46896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3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 rot="10800000" flipH="1">
            <a:off x="-22790" y="8497794"/>
            <a:ext cx="3619835" cy="652705"/>
          </a:xfrm>
          <a:custGeom>
            <a:avLst/>
            <a:gdLst/>
            <a:ahLst/>
            <a:cxnLst/>
            <a:rect l="l" t="t" r="r" b="b"/>
            <a:pathLst>
              <a:path w="3619835" h="652705">
                <a:moveTo>
                  <a:pt x="3619835" y="0"/>
                </a:moveTo>
                <a:lnTo>
                  <a:pt x="0" y="0"/>
                </a:lnTo>
                <a:lnTo>
                  <a:pt x="0" y="652705"/>
                </a:lnTo>
                <a:lnTo>
                  <a:pt x="3619835" y="652705"/>
                </a:lnTo>
                <a:lnTo>
                  <a:pt x="36198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738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8"/>
          <p:cNvSpPr/>
          <p:nvPr/>
        </p:nvSpPr>
        <p:spPr>
          <a:xfrm rot="10800000" flipH="1">
            <a:off x="2929379" y="9150499"/>
            <a:ext cx="2138647" cy="845598"/>
          </a:xfrm>
          <a:custGeom>
            <a:avLst/>
            <a:gdLst/>
            <a:ahLst/>
            <a:cxnLst/>
            <a:rect l="l" t="t" r="r" b="b"/>
            <a:pathLst>
              <a:path w="2138647" h="845598">
                <a:moveTo>
                  <a:pt x="2138647" y="0"/>
                </a:moveTo>
                <a:lnTo>
                  <a:pt x="0" y="0"/>
                </a:lnTo>
                <a:lnTo>
                  <a:pt x="0" y="845598"/>
                </a:lnTo>
                <a:lnTo>
                  <a:pt x="2138647" y="845598"/>
                </a:lnTo>
                <a:lnTo>
                  <a:pt x="2138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124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/>
          <p:cNvSpPr/>
          <p:nvPr/>
        </p:nvSpPr>
        <p:spPr>
          <a:xfrm flipH="1">
            <a:off x="3648129" y="9313069"/>
            <a:ext cx="350573" cy="343175"/>
          </a:xfrm>
          <a:custGeom>
            <a:avLst/>
            <a:gdLst/>
            <a:ahLst/>
            <a:cxnLst/>
            <a:rect l="l" t="t" r="r" b="b"/>
            <a:pathLst>
              <a:path w="350573" h="343175">
                <a:moveTo>
                  <a:pt x="350573" y="0"/>
                </a:moveTo>
                <a:lnTo>
                  <a:pt x="0" y="0"/>
                </a:lnTo>
                <a:lnTo>
                  <a:pt x="0" y="343175"/>
                </a:lnTo>
                <a:lnTo>
                  <a:pt x="350573" y="343175"/>
                </a:lnTo>
                <a:lnTo>
                  <a:pt x="3505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2510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TextBox 10"/>
          <p:cNvSpPr txBox="1"/>
          <p:nvPr/>
        </p:nvSpPr>
        <p:spPr>
          <a:xfrm>
            <a:off x="5010104" y="496883"/>
            <a:ext cx="12682636" cy="17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14691"/>
              </a:lnSpc>
            </a:pPr>
            <a:r>
              <a:rPr lang="he-IL" sz="10494" b="1" dirty="0">
                <a:solidFill>
                  <a:srgbClr val="527AF3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היבטים מנהליים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359228" y="3381098"/>
            <a:ext cx="879278" cy="913535"/>
          </a:xfrm>
          <a:custGeom>
            <a:avLst/>
            <a:gdLst/>
            <a:ahLst/>
            <a:cxnLst/>
            <a:rect l="l" t="t" r="r" b="b"/>
            <a:pathLst>
              <a:path w="879278" h="913535">
                <a:moveTo>
                  <a:pt x="0" y="0"/>
                </a:moveTo>
                <a:lnTo>
                  <a:pt x="879278" y="0"/>
                </a:lnTo>
                <a:lnTo>
                  <a:pt x="879278" y="913535"/>
                </a:lnTo>
                <a:lnTo>
                  <a:pt x="0" y="9135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2" name="Group 12"/>
          <p:cNvGrpSpPr/>
          <p:nvPr/>
        </p:nvGrpSpPr>
        <p:grpSpPr>
          <a:xfrm>
            <a:off x="9255251" y="2681976"/>
            <a:ext cx="7187416" cy="2563589"/>
            <a:chOff x="0" y="0"/>
            <a:chExt cx="4367527" cy="1557798"/>
          </a:xfrm>
        </p:grpSpPr>
        <p:sp>
          <p:nvSpPr>
            <p:cNvPr id="13" name="Freeform 13"/>
            <p:cNvSpPr/>
            <p:nvPr/>
          </p:nvSpPr>
          <p:spPr>
            <a:xfrm flipH="1">
              <a:off x="0" y="0"/>
              <a:ext cx="4367527" cy="1557798"/>
            </a:xfrm>
            <a:custGeom>
              <a:avLst/>
              <a:gdLst/>
              <a:ahLst/>
              <a:cxnLst/>
              <a:rect l="l" t="t" r="r" b="b"/>
              <a:pathLst>
                <a:path w="4367527" h="1557798">
                  <a:moveTo>
                    <a:pt x="16157" y="0"/>
                  </a:moveTo>
                  <a:lnTo>
                    <a:pt x="4351370" y="0"/>
                  </a:lnTo>
                  <a:cubicBezTo>
                    <a:pt x="4355655" y="0"/>
                    <a:pt x="4359765" y="1702"/>
                    <a:pt x="4362795" y="4732"/>
                  </a:cubicBezTo>
                  <a:cubicBezTo>
                    <a:pt x="4365825" y="7762"/>
                    <a:pt x="4367527" y="11872"/>
                    <a:pt x="4367527" y="16157"/>
                  </a:cubicBezTo>
                  <a:lnTo>
                    <a:pt x="4367527" y="1541641"/>
                  </a:lnTo>
                  <a:cubicBezTo>
                    <a:pt x="4367527" y="1545926"/>
                    <a:pt x="4365825" y="1550036"/>
                    <a:pt x="4362795" y="1553066"/>
                  </a:cubicBezTo>
                  <a:cubicBezTo>
                    <a:pt x="4359765" y="1556096"/>
                    <a:pt x="4355655" y="1557798"/>
                    <a:pt x="4351370" y="1557798"/>
                  </a:cubicBezTo>
                  <a:lnTo>
                    <a:pt x="16157" y="1557798"/>
                  </a:lnTo>
                  <a:cubicBezTo>
                    <a:pt x="11872" y="1557798"/>
                    <a:pt x="7762" y="1556096"/>
                    <a:pt x="4732" y="1553066"/>
                  </a:cubicBezTo>
                  <a:cubicBezTo>
                    <a:pt x="1702" y="1550036"/>
                    <a:pt x="0" y="1545926"/>
                    <a:pt x="0" y="1541641"/>
                  </a:cubicBezTo>
                  <a:lnTo>
                    <a:pt x="0" y="16157"/>
                  </a:lnTo>
                  <a:cubicBezTo>
                    <a:pt x="0" y="11872"/>
                    <a:pt x="1702" y="7762"/>
                    <a:pt x="4732" y="4732"/>
                  </a:cubicBezTo>
                  <a:cubicBezTo>
                    <a:pt x="7762" y="1702"/>
                    <a:pt x="11872" y="0"/>
                    <a:pt x="16157" y="0"/>
                  </a:cubicBezTo>
                  <a:close/>
                </a:path>
              </a:pathLst>
            </a:custGeom>
            <a:solidFill>
              <a:srgbClr val="2A296D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4367527" cy="1662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525001" y="2781300"/>
            <a:ext cx="6584774" cy="2319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1">
              <a:lnSpc>
                <a:spcPts val="6159"/>
              </a:lnSpc>
            </a:pPr>
            <a:r>
              <a:rPr lang="he-IL" sz="4200" dirty="0">
                <a:solidFill>
                  <a:srgbClr val="FFFFFF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מספר קורס חדש “במסלול גמיש”. אתר קורס נפרד. אותם חומרי לימוד</a:t>
            </a:r>
          </a:p>
        </p:txBody>
      </p:sp>
      <p:sp>
        <p:nvSpPr>
          <p:cNvPr id="16" name="Freeform 16"/>
          <p:cNvSpPr/>
          <p:nvPr/>
        </p:nvSpPr>
        <p:spPr>
          <a:xfrm>
            <a:off x="6707768" y="3507003"/>
            <a:ext cx="879278" cy="913535"/>
          </a:xfrm>
          <a:custGeom>
            <a:avLst/>
            <a:gdLst/>
            <a:ahLst/>
            <a:cxnLst/>
            <a:rect l="l" t="t" r="r" b="b"/>
            <a:pathLst>
              <a:path w="879278" h="913535">
                <a:moveTo>
                  <a:pt x="0" y="0"/>
                </a:moveTo>
                <a:lnTo>
                  <a:pt x="879278" y="0"/>
                </a:lnTo>
                <a:lnTo>
                  <a:pt x="879278" y="913536"/>
                </a:lnTo>
                <a:lnTo>
                  <a:pt x="0" y="9135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7" name="Group 17"/>
          <p:cNvGrpSpPr/>
          <p:nvPr/>
        </p:nvGrpSpPr>
        <p:grpSpPr>
          <a:xfrm>
            <a:off x="1690841" y="2681976"/>
            <a:ext cx="7187416" cy="2563589"/>
            <a:chOff x="0" y="0"/>
            <a:chExt cx="4367527" cy="1557798"/>
          </a:xfrm>
        </p:grpSpPr>
        <p:sp>
          <p:nvSpPr>
            <p:cNvPr id="18" name="Freeform 18"/>
            <p:cNvSpPr/>
            <p:nvPr/>
          </p:nvSpPr>
          <p:spPr>
            <a:xfrm flipH="1">
              <a:off x="0" y="0"/>
              <a:ext cx="4367527" cy="1557798"/>
            </a:xfrm>
            <a:custGeom>
              <a:avLst/>
              <a:gdLst/>
              <a:ahLst/>
              <a:cxnLst/>
              <a:rect l="l" t="t" r="r" b="b"/>
              <a:pathLst>
                <a:path w="4367527" h="1557798">
                  <a:moveTo>
                    <a:pt x="16157" y="0"/>
                  </a:moveTo>
                  <a:lnTo>
                    <a:pt x="4351370" y="0"/>
                  </a:lnTo>
                  <a:cubicBezTo>
                    <a:pt x="4355655" y="0"/>
                    <a:pt x="4359765" y="1702"/>
                    <a:pt x="4362795" y="4732"/>
                  </a:cubicBezTo>
                  <a:cubicBezTo>
                    <a:pt x="4365825" y="7762"/>
                    <a:pt x="4367527" y="11872"/>
                    <a:pt x="4367527" y="16157"/>
                  </a:cubicBezTo>
                  <a:lnTo>
                    <a:pt x="4367527" y="1541641"/>
                  </a:lnTo>
                  <a:cubicBezTo>
                    <a:pt x="4367527" y="1545926"/>
                    <a:pt x="4365825" y="1550036"/>
                    <a:pt x="4362795" y="1553066"/>
                  </a:cubicBezTo>
                  <a:cubicBezTo>
                    <a:pt x="4359765" y="1556096"/>
                    <a:pt x="4355655" y="1557798"/>
                    <a:pt x="4351370" y="1557798"/>
                  </a:cubicBezTo>
                  <a:lnTo>
                    <a:pt x="16157" y="1557798"/>
                  </a:lnTo>
                  <a:cubicBezTo>
                    <a:pt x="11872" y="1557798"/>
                    <a:pt x="7762" y="1556096"/>
                    <a:pt x="4732" y="1553066"/>
                  </a:cubicBezTo>
                  <a:cubicBezTo>
                    <a:pt x="1702" y="1550036"/>
                    <a:pt x="0" y="1545926"/>
                    <a:pt x="0" y="1541641"/>
                  </a:cubicBezTo>
                  <a:lnTo>
                    <a:pt x="0" y="16157"/>
                  </a:lnTo>
                  <a:cubicBezTo>
                    <a:pt x="0" y="11872"/>
                    <a:pt x="1702" y="7762"/>
                    <a:pt x="4732" y="4732"/>
                  </a:cubicBezTo>
                  <a:cubicBezTo>
                    <a:pt x="7762" y="1702"/>
                    <a:pt x="11872" y="0"/>
                    <a:pt x="16157" y="0"/>
                  </a:cubicBezTo>
                  <a:close/>
                </a:path>
              </a:pathLst>
            </a:custGeom>
            <a:solidFill>
              <a:srgbClr val="2A296D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04775"/>
              <a:ext cx="4367527" cy="1662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178225" y="2781300"/>
            <a:ext cx="6212647" cy="153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6159"/>
              </a:lnSpc>
            </a:pPr>
            <a:r>
              <a:rPr lang="he-IL" sz="4200">
                <a:solidFill>
                  <a:srgbClr val="FFFFFF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מרכז/ת הוראה - כמו של “קורס האם” (ככל שיתאפשר).</a:t>
            </a:r>
          </a:p>
        </p:txBody>
      </p:sp>
      <p:sp>
        <p:nvSpPr>
          <p:cNvPr id="21" name="Freeform 21"/>
          <p:cNvSpPr/>
          <p:nvPr/>
        </p:nvSpPr>
        <p:spPr>
          <a:xfrm>
            <a:off x="13359228" y="6239083"/>
            <a:ext cx="879278" cy="913535"/>
          </a:xfrm>
          <a:custGeom>
            <a:avLst/>
            <a:gdLst/>
            <a:ahLst/>
            <a:cxnLst/>
            <a:rect l="l" t="t" r="r" b="b"/>
            <a:pathLst>
              <a:path w="879278" h="913535">
                <a:moveTo>
                  <a:pt x="0" y="0"/>
                </a:moveTo>
                <a:lnTo>
                  <a:pt x="879278" y="0"/>
                </a:lnTo>
                <a:lnTo>
                  <a:pt x="879278" y="913536"/>
                </a:lnTo>
                <a:lnTo>
                  <a:pt x="0" y="9135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2" name="Group 22"/>
          <p:cNvGrpSpPr/>
          <p:nvPr/>
        </p:nvGrpSpPr>
        <p:grpSpPr>
          <a:xfrm>
            <a:off x="9255251" y="5539962"/>
            <a:ext cx="7187416" cy="2563589"/>
            <a:chOff x="0" y="0"/>
            <a:chExt cx="4367527" cy="1557798"/>
          </a:xfrm>
        </p:grpSpPr>
        <p:sp>
          <p:nvSpPr>
            <p:cNvPr id="23" name="Freeform 23"/>
            <p:cNvSpPr/>
            <p:nvPr/>
          </p:nvSpPr>
          <p:spPr>
            <a:xfrm flipH="1">
              <a:off x="0" y="0"/>
              <a:ext cx="4367527" cy="1557798"/>
            </a:xfrm>
            <a:custGeom>
              <a:avLst/>
              <a:gdLst/>
              <a:ahLst/>
              <a:cxnLst/>
              <a:rect l="l" t="t" r="r" b="b"/>
              <a:pathLst>
                <a:path w="4367527" h="1557798">
                  <a:moveTo>
                    <a:pt x="16157" y="0"/>
                  </a:moveTo>
                  <a:lnTo>
                    <a:pt x="4351370" y="0"/>
                  </a:lnTo>
                  <a:cubicBezTo>
                    <a:pt x="4355655" y="0"/>
                    <a:pt x="4359765" y="1702"/>
                    <a:pt x="4362795" y="4732"/>
                  </a:cubicBezTo>
                  <a:cubicBezTo>
                    <a:pt x="4365825" y="7762"/>
                    <a:pt x="4367527" y="11872"/>
                    <a:pt x="4367527" y="16157"/>
                  </a:cubicBezTo>
                  <a:lnTo>
                    <a:pt x="4367527" y="1541641"/>
                  </a:lnTo>
                  <a:cubicBezTo>
                    <a:pt x="4367527" y="1545926"/>
                    <a:pt x="4365825" y="1550036"/>
                    <a:pt x="4362795" y="1553066"/>
                  </a:cubicBezTo>
                  <a:cubicBezTo>
                    <a:pt x="4359765" y="1556096"/>
                    <a:pt x="4355655" y="1557798"/>
                    <a:pt x="4351370" y="1557798"/>
                  </a:cubicBezTo>
                  <a:lnTo>
                    <a:pt x="16157" y="1557798"/>
                  </a:lnTo>
                  <a:cubicBezTo>
                    <a:pt x="11872" y="1557798"/>
                    <a:pt x="7762" y="1556096"/>
                    <a:pt x="4732" y="1553066"/>
                  </a:cubicBezTo>
                  <a:cubicBezTo>
                    <a:pt x="1702" y="1550036"/>
                    <a:pt x="0" y="1545926"/>
                    <a:pt x="0" y="1541641"/>
                  </a:cubicBezTo>
                  <a:lnTo>
                    <a:pt x="0" y="16157"/>
                  </a:lnTo>
                  <a:cubicBezTo>
                    <a:pt x="0" y="11872"/>
                    <a:pt x="1702" y="7762"/>
                    <a:pt x="4732" y="4732"/>
                  </a:cubicBezTo>
                  <a:cubicBezTo>
                    <a:pt x="7762" y="1702"/>
                    <a:pt x="11872" y="0"/>
                    <a:pt x="16157" y="0"/>
                  </a:cubicBezTo>
                  <a:close/>
                </a:path>
              </a:pathLst>
            </a:custGeom>
            <a:solidFill>
              <a:srgbClr val="2A296D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04775"/>
              <a:ext cx="4367527" cy="1662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525001" y="5884956"/>
            <a:ext cx="6584774" cy="1536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rtl="1">
              <a:lnSpc>
                <a:spcPts val="6159"/>
              </a:lnSpc>
            </a:pPr>
            <a:r>
              <a:rPr lang="he-IL" sz="4200">
                <a:solidFill>
                  <a:srgbClr val="FFFFFF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מכסה של עד </a:t>
            </a:r>
            <a:r>
              <a:rPr lang="en-US" sz="4200">
                <a:solidFill>
                  <a:srgbClr val="FFFFFF"/>
                </a:solidFill>
                <a:latin typeface="Fb Practica"/>
                <a:ea typeface="Fb Practica"/>
                <a:cs typeface="Fb Practica"/>
                <a:sym typeface="Fb Practica"/>
              </a:rPr>
              <a:t>40</a:t>
            </a:r>
            <a:r>
              <a:rPr lang="he-IL" sz="4200">
                <a:solidFill>
                  <a:srgbClr val="FFFFFF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 סטודנטים/ות בשלב הפיילוט.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690841" y="5539962"/>
            <a:ext cx="7187416" cy="2563589"/>
            <a:chOff x="0" y="0"/>
            <a:chExt cx="4367527" cy="1557798"/>
          </a:xfrm>
        </p:grpSpPr>
        <p:sp>
          <p:nvSpPr>
            <p:cNvPr id="27" name="Freeform 27"/>
            <p:cNvSpPr/>
            <p:nvPr/>
          </p:nvSpPr>
          <p:spPr>
            <a:xfrm flipH="1">
              <a:off x="0" y="0"/>
              <a:ext cx="4367527" cy="1557798"/>
            </a:xfrm>
            <a:custGeom>
              <a:avLst/>
              <a:gdLst/>
              <a:ahLst/>
              <a:cxnLst/>
              <a:rect l="l" t="t" r="r" b="b"/>
              <a:pathLst>
                <a:path w="4367527" h="1557798">
                  <a:moveTo>
                    <a:pt x="16157" y="0"/>
                  </a:moveTo>
                  <a:lnTo>
                    <a:pt x="4351370" y="0"/>
                  </a:lnTo>
                  <a:cubicBezTo>
                    <a:pt x="4355655" y="0"/>
                    <a:pt x="4359765" y="1702"/>
                    <a:pt x="4362795" y="4732"/>
                  </a:cubicBezTo>
                  <a:cubicBezTo>
                    <a:pt x="4365825" y="7762"/>
                    <a:pt x="4367527" y="11872"/>
                    <a:pt x="4367527" y="16157"/>
                  </a:cubicBezTo>
                  <a:lnTo>
                    <a:pt x="4367527" y="1541641"/>
                  </a:lnTo>
                  <a:cubicBezTo>
                    <a:pt x="4367527" y="1545926"/>
                    <a:pt x="4365825" y="1550036"/>
                    <a:pt x="4362795" y="1553066"/>
                  </a:cubicBezTo>
                  <a:cubicBezTo>
                    <a:pt x="4359765" y="1556096"/>
                    <a:pt x="4355655" y="1557798"/>
                    <a:pt x="4351370" y="1557798"/>
                  </a:cubicBezTo>
                  <a:lnTo>
                    <a:pt x="16157" y="1557798"/>
                  </a:lnTo>
                  <a:cubicBezTo>
                    <a:pt x="11872" y="1557798"/>
                    <a:pt x="7762" y="1556096"/>
                    <a:pt x="4732" y="1553066"/>
                  </a:cubicBezTo>
                  <a:cubicBezTo>
                    <a:pt x="1702" y="1550036"/>
                    <a:pt x="0" y="1545926"/>
                    <a:pt x="0" y="1541641"/>
                  </a:cubicBezTo>
                  <a:lnTo>
                    <a:pt x="0" y="16157"/>
                  </a:lnTo>
                  <a:cubicBezTo>
                    <a:pt x="0" y="11872"/>
                    <a:pt x="1702" y="7762"/>
                    <a:pt x="4732" y="4732"/>
                  </a:cubicBezTo>
                  <a:cubicBezTo>
                    <a:pt x="7762" y="1702"/>
                    <a:pt x="11872" y="0"/>
                    <a:pt x="16157" y="0"/>
                  </a:cubicBezTo>
                  <a:close/>
                </a:path>
              </a:pathLst>
            </a:custGeom>
            <a:solidFill>
              <a:srgbClr val="2A296D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04775"/>
              <a:ext cx="4367527" cy="1662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178225" y="5884956"/>
            <a:ext cx="6212647" cy="153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6159"/>
              </a:lnSpc>
            </a:pPr>
            <a:r>
              <a:rPr lang="he-IL" sz="4200">
                <a:solidFill>
                  <a:srgbClr val="FFFFFF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תעריף הנחייה רגילה - כמו קורס בלי מפגשי הנחייה.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58839" y="2801631"/>
            <a:ext cx="4101907" cy="2161197"/>
            <a:chOff x="0" y="0"/>
            <a:chExt cx="8120187" cy="4278334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8120187" cy="4278334"/>
            </a:xfrm>
            <a:custGeom>
              <a:avLst/>
              <a:gdLst/>
              <a:ahLst/>
              <a:cxnLst/>
              <a:rect l="l" t="t" r="r" b="b"/>
              <a:pathLst>
                <a:path w="8120187" h="4278334">
                  <a:moveTo>
                    <a:pt x="26423" y="0"/>
                  </a:moveTo>
                  <a:lnTo>
                    <a:pt x="8093764" y="0"/>
                  </a:lnTo>
                  <a:cubicBezTo>
                    <a:pt x="8100772" y="0"/>
                    <a:pt x="8107493" y="2784"/>
                    <a:pt x="8112448" y="7739"/>
                  </a:cubicBezTo>
                  <a:cubicBezTo>
                    <a:pt x="8117403" y="12695"/>
                    <a:pt x="8120187" y="19416"/>
                    <a:pt x="8120187" y="26424"/>
                  </a:cubicBezTo>
                  <a:lnTo>
                    <a:pt x="8120187" y="4251910"/>
                  </a:lnTo>
                  <a:cubicBezTo>
                    <a:pt x="8120187" y="4258918"/>
                    <a:pt x="8117403" y="4265639"/>
                    <a:pt x="8112448" y="4270594"/>
                  </a:cubicBezTo>
                  <a:cubicBezTo>
                    <a:pt x="8107493" y="4275550"/>
                    <a:pt x="8100772" y="4278334"/>
                    <a:pt x="8093764" y="4278334"/>
                  </a:cubicBezTo>
                  <a:lnTo>
                    <a:pt x="26423" y="4278334"/>
                  </a:lnTo>
                  <a:cubicBezTo>
                    <a:pt x="19416" y="4278334"/>
                    <a:pt x="12695" y="4275550"/>
                    <a:pt x="7739" y="4270594"/>
                  </a:cubicBezTo>
                  <a:cubicBezTo>
                    <a:pt x="2784" y="4265639"/>
                    <a:pt x="0" y="4258918"/>
                    <a:pt x="0" y="4251910"/>
                  </a:cubicBezTo>
                  <a:lnTo>
                    <a:pt x="0" y="26424"/>
                  </a:lnTo>
                  <a:cubicBezTo>
                    <a:pt x="0" y="19416"/>
                    <a:pt x="2784" y="12695"/>
                    <a:pt x="7739" y="7739"/>
                  </a:cubicBezTo>
                  <a:cubicBezTo>
                    <a:pt x="12695" y="2784"/>
                    <a:pt x="19416" y="0"/>
                    <a:pt x="264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27AF3">
                    <a:alpha val="100000"/>
                  </a:srgbClr>
                </a:gs>
                <a:gs pos="100000">
                  <a:srgbClr val="2441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0187" cy="4297384"/>
            </a:xfrm>
            <a:prstGeom prst="rect">
              <a:avLst/>
            </a:prstGeom>
          </p:spPr>
          <p:txBody>
            <a:bodyPr lIns="21630" tIns="21630" rIns="21630" bIns="21630" rtlCol="0" anchor="ctr"/>
            <a:lstStyle/>
            <a:p>
              <a:pPr algn="ctr" rtl="1">
                <a:lnSpc>
                  <a:spcPts val="38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800000" flipH="1">
            <a:off x="-1310855" y="4568046"/>
            <a:ext cx="6333763" cy="842440"/>
          </a:xfrm>
          <a:custGeom>
            <a:avLst/>
            <a:gdLst/>
            <a:ahLst/>
            <a:cxnLst/>
            <a:rect l="l" t="t" r="r" b="b"/>
            <a:pathLst>
              <a:path w="6333763" h="842440">
                <a:moveTo>
                  <a:pt x="6333763" y="0"/>
                </a:moveTo>
                <a:lnTo>
                  <a:pt x="0" y="0"/>
                </a:lnTo>
                <a:lnTo>
                  <a:pt x="0" y="842440"/>
                </a:lnTo>
                <a:lnTo>
                  <a:pt x="6333763" y="842440"/>
                </a:lnTo>
                <a:lnTo>
                  <a:pt x="63337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3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/>
          <p:cNvSpPr/>
          <p:nvPr/>
        </p:nvSpPr>
        <p:spPr>
          <a:xfrm rot="-10800000" flipH="1">
            <a:off x="-584483" y="2549381"/>
            <a:ext cx="4888921" cy="881538"/>
          </a:xfrm>
          <a:custGeom>
            <a:avLst/>
            <a:gdLst/>
            <a:ahLst/>
            <a:cxnLst/>
            <a:rect l="l" t="t" r="r" b="b"/>
            <a:pathLst>
              <a:path w="4888921" h="881538">
                <a:moveTo>
                  <a:pt x="4888920" y="0"/>
                </a:moveTo>
                <a:lnTo>
                  <a:pt x="0" y="0"/>
                </a:lnTo>
                <a:lnTo>
                  <a:pt x="0" y="881538"/>
                </a:lnTo>
                <a:lnTo>
                  <a:pt x="4888920" y="881538"/>
                </a:lnTo>
                <a:lnTo>
                  <a:pt x="48889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738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 rot="-10800000" flipH="1">
            <a:off x="2731356" y="3475966"/>
            <a:ext cx="2888440" cy="1142059"/>
          </a:xfrm>
          <a:custGeom>
            <a:avLst/>
            <a:gdLst/>
            <a:ahLst/>
            <a:cxnLst/>
            <a:rect l="l" t="t" r="r" b="b"/>
            <a:pathLst>
              <a:path w="2888440" h="1142059">
                <a:moveTo>
                  <a:pt x="2888440" y="0"/>
                </a:moveTo>
                <a:lnTo>
                  <a:pt x="0" y="0"/>
                </a:lnTo>
                <a:lnTo>
                  <a:pt x="0" y="1142058"/>
                </a:lnTo>
                <a:lnTo>
                  <a:pt x="2888440" y="1142058"/>
                </a:lnTo>
                <a:lnTo>
                  <a:pt x="288844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0124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8"/>
          <p:cNvSpPr/>
          <p:nvPr/>
        </p:nvSpPr>
        <p:spPr>
          <a:xfrm flipH="1">
            <a:off x="11094005" y="7267509"/>
            <a:ext cx="5052439" cy="5052439"/>
          </a:xfrm>
          <a:custGeom>
            <a:avLst/>
            <a:gdLst/>
            <a:ahLst/>
            <a:cxnLst/>
            <a:rect l="l" t="t" r="r" b="b"/>
            <a:pathLst>
              <a:path w="5052439" h="5052439">
                <a:moveTo>
                  <a:pt x="5052440" y="0"/>
                </a:moveTo>
                <a:lnTo>
                  <a:pt x="0" y="0"/>
                </a:lnTo>
                <a:lnTo>
                  <a:pt x="0" y="5052440"/>
                </a:lnTo>
                <a:lnTo>
                  <a:pt x="5052440" y="5052440"/>
                </a:lnTo>
                <a:lnTo>
                  <a:pt x="505244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/>
          <p:cNvSpPr/>
          <p:nvPr/>
        </p:nvSpPr>
        <p:spPr>
          <a:xfrm flipH="1">
            <a:off x="14826001" y="7911637"/>
            <a:ext cx="6021882" cy="800958"/>
          </a:xfrm>
          <a:custGeom>
            <a:avLst/>
            <a:gdLst/>
            <a:ahLst/>
            <a:cxnLst/>
            <a:rect l="l" t="t" r="r" b="b"/>
            <a:pathLst>
              <a:path w="6021882" h="800958">
                <a:moveTo>
                  <a:pt x="6021883" y="0"/>
                </a:moveTo>
                <a:lnTo>
                  <a:pt x="0" y="0"/>
                </a:lnTo>
                <a:lnTo>
                  <a:pt x="0" y="800958"/>
                </a:lnTo>
                <a:lnTo>
                  <a:pt x="6021883" y="800958"/>
                </a:lnTo>
                <a:lnTo>
                  <a:pt x="60218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3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/>
          <p:cNvSpPr/>
          <p:nvPr/>
        </p:nvSpPr>
        <p:spPr>
          <a:xfrm flipH="1">
            <a:off x="1705886" y="5951907"/>
            <a:ext cx="441126" cy="431817"/>
          </a:xfrm>
          <a:custGeom>
            <a:avLst/>
            <a:gdLst/>
            <a:ahLst/>
            <a:cxnLst/>
            <a:rect l="l" t="t" r="r" b="b"/>
            <a:pathLst>
              <a:path w="441126" h="431817">
                <a:moveTo>
                  <a:pt x="441126" y="0"/>
                </a:moveTo>
                <a:lnTo>
                  <a:pt x="0" y="0"/>
                </a:lnTo>
                <a:lnTo>
                  <a:pt x="0" y="431817"/>
                </a:lnTo>
                <a:lnTo>
                  <a:pt x="441126" y="431817"/>
                </a:lnTo>
                <a:lnTo>
                  <a:pt x="4411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2510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TextBox 11"/>
          <p:cNvSpPr txBox="1"/>
          <p:nvPr/>
        </p:nvSpPr>
        <p:spPr>
          <a:xfrm>
            <a:off x="12504430" y="2783520"/>
            <a:ext cx="3642014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56" lvl="1" indent="-474978" algn="r" rtl="1">
              <a:lnSpc>
                <a:spcPts val="6159"/>
              </a:lnSpc>
              <a:buFont typeface="Arial"/>
              <a:buChar char="•"/>
            </a:pPr>
            <a:r>
              <a:rPr lang="en-US" sz="4399" b="1" dirty="0">
                <a:solidFill>
                  <a:srgbClr val="000000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3</a:t>
            </a:r>
            <a:r>
              <a:rPr lang="he-IL" sz="4399" b="1" dirty="0">
                <a:solidFill>
                  <a:srgbClr val="000000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 קורסים: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37135" y="3621081"/>
            <a:ext cx="11810762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  <a:spcBef>
                <a:spcPct val="0"/>
              </a:spcBef>
            </a:pPr>
            <a:r>
              <a:rPr lang="he-IL" sz="3600">
                <a:solidFill>
                  <a:srgbClr val="000000"/>
                </a:solidFill>
                <a:latin typeface="Fb Practica Light"/>
                <a:ea typeface="Fb Practica Light"/>
                <a:cs typeface="Fb Practica Light"/>
                <a:sym typeface="Fb Practica Light"/>
                <a:rtl/>
              </a:rPr>
              <a:t>מוסיקה פופולרית בישראל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7135" y="4345235"/>
            <a:ext cx="11810762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  <a:spcBef>
                <a:spcPct val="0"/>
              </a:spcBef>
            </a:pPr>
            <a:r>
              <a:rPr lang="he-IL" sz="3600">
                <a:solidFill>
                  <a:srgbClr val="000000"/>
                </a:solidFill>
                <a:latin typeface="Fb Practica Light"/>
                <a:ea typeface="Fb Practica Light"/>
                <a:cs typeface="Fb Practica Light"/>
                <a:sym typeface="Fb Practica Light"/>
                <a:rtl/>
              </a:rPr>
              <a:t>התנהגות ארגונית מיקרו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71771" y="5244019"/>
            <a:ext cx="11810762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  <a:spcBef>
                <a:spcPct val="0"/>
              </a:spcBef>
            </a:pPr>
            <a:r>
              <a:rPr lang="he-IL" sz="3600" dirty="0">
                <a:solidFill>
                  <a:srgbClr val="000000"/>
                </a:solidFill>
                <a:latin typeface="Fb Practica Light"/>
                <a:ea typeface="Fb Practica Light"/>
                <a:cs typeface="Fb Practica Light"/>
                <a:sym typeface="Fb Practica Light"/>
                <a:rtl/>
              </a:rPr>
              <a:t>מדעי המחשב בקליפת אגוז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76800" y="6383724"/>
            <a:ext cx="6064936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56" lvl="1" indent="-474978" algn="r" rtl="1">
              <a:lnSpc>
                <a:spcPts val="6159"/>
              </a:lnSpc>
              <a:buFont typeface="Arial"/>
              <a:buChar char="•"/>
            </a:pPr>
            <a:r>
              <a:rPr lang="he-IL" sz="4399" b="1" dirty="0">
                <a:solidFill>
                  <a:srgbClr val="000000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קהל היעד: אנשי מילואים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31228" y="7385260"/>
            <a:ext cx="4410508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56" lvl="1" indent="-474978" algn="r" rtl="1">
              <a:lnSpc>
                <a:spcPts val="6159"/>
              </a:lnSpc>
              <a:buFont typeface="Arial"/>
              <a:buChar char="•"/>
            </a:pPr>
            <a:r>
              <a:rPr lang="he-IL" sz="4399" b="1" dirty="0">
                <a:solidFill>
                  <a:srgbClr val="000000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השקה: מאי </a:t>
            </a:r>
            <a:r>
              <a:rPr lang="en-US" sz="4399" b="1" dirty="0">
                <a:solidFill>
                  <a:srgbClr val="000000"/>
                </a:solidFill>
                <a:latin typeface="Fb Practica Bold"/>
                <a:ea typeface="Fb Practica Bold"/>
                <a:cs typeface="Fb Practica Bold"/>
                <a:sym typeface="Fb Practica Bold"/>
              </a:rPr>
              <a:t>2025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10104" y="496883"/>
            <a:ext cx="12682636" cy="17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14691"/>
              </a:lnSpc>
            </a:pPr>
            <a:r>
              <a:rPr lang="he-IL" sz="10494" b="1">
                <a:solidFill>
                  <a:srgbClr val="527AF3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הפיילוט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45509" y="3047904"/>
            <a:ext cx="1398242" cy="1398242"/>
            <a:chOff x="0" y="0"/>
            <a:chExt cx="849660" cy="849660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849660" cy="849660"/>
            </a:xfrm>
            <a:custGeom>
              <a:avLst/>
              <a:gdLst/>
              <a:ahLst/>
              <a:cxnLst/>
              <a:rect l="l" t="t" r="r" b="b"/>
              <a:pathLst>
                <a:path w="849660" h="849660">
                  <a:moveTo>
                    <a:pt x="83053" y="0"/>
                  </a:moveTo>
                  <a:lnTo>
                    <a:pt x="766607" y="0"/>
                  </a:lnTo>
                  <a:cubicBezTo>
                    <a:pt x="788634" y="0"/>
                    <a:pt x="809759" y="8750"/>
                    <a:pt x="825334" y="24326"/>
                  </a:cubicBezTo>
                  <a:cubicBezTo>
                    <a:pt x="840910" y="39901"/>
                    <a:pt x="849660" y="61026"/>
                    <a:pt x="849660" y="83053"/>
                  </a:cubicBezTo>
                  <a:lnTo>
                    <a:pt x="849660" y="766607"/>
                  </a:lnTo>
                  <a:cubicBezTo>
                    <a:pt x="849660" y="788634"/>
                    <a:pt x="840910" y="809759"/>
                    <a:pt x="825334" y="825334"/>
                  </a:cubicBezTo>
                  <a:cubicBezTo>
                    <a:pt x="809759" y="840910"/>
                    <a:pt x="788634" y="849660"/>
                    <a:pt x="766607" y="849660"/>
                  </a:cubicBezTo>
                  <a:lnTo>
                    <a:pt x="83053" y="849660"/>
                  </a:lnTo>
                  <a:cubicBezTo>
                    <a:pt x="61026" y="849660"/>
                    <a:pt x="39901" y="840910"/>
                    <a:pt x="24326" y="825334"/>
                  </a:cubicBezTo>
                  <a:cubicBezTo>
                    <a:pt x="8750" y="809759"/>
                    <a:pt x="0" y="788634"/>
                    <a:pt x="0" y="766607"/>
                  </a:cubicBezTo>
                  <a:lnTo>
                    <a:pt x="0" y="83053"/>
                  </a:lnTo>
                  <a:cubicBezTo>
                    <a:pt x="0" y="37184"/>
                    <a:pt x="37184" y="0"/>
                    <a:pt x="83053" y="0"/>
                  </a:cubicBezTo>
                  <a:close/>
                </a:path>
              </a:pathLst>
            </a:custGeom>
            <a:solidFill>
              <a:srgbClr val="2A296D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49660" cy="954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3979095" y="7270184"/>
            <a:ext cx="4927143" cy="3861088"/>
          </a:xfrm>
          <a:custGeom>
            <a:avLst/>
            <a:gdLst/>
            <a:ahLst/>
            <a:cxnLst/>
            <a:rect l="l" t="t" r="r" b="b"/>
            <a:pathLst>
              <a:path w="4927143" h="3861088">
                <a:moveTo>
                  <a:pt x="4927143" y="0"/>
                </a:moveTo>
                <a:lnTo>
                  <a:pt x="0" y="0"/>
                </a:lnTo>
                <a:lnTo>
                  <a:pt x="0" y="3861088"/>
                </a:lnTo>
                <a:lnTo>
                  <a:pt x="4927143" y="3861088"/>
                </a:lnTo>
                <a:lnTo>
                  <a:pt x="4927143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6"/>
          <p:cNvGrpSpPr/>
          <p:nvPr/>
        </p:nvGrpSpPr>
        <p:grpSpPr>
          <a:xfrm>
            <a:off x="14643649" y="520921"/>
            <a:ext cx="3890089" cy="1600185"/>
            <a:chOff x="0" y="0"/>
            <a:chExt cx="10400734" cy="4278334"/>
          </a:xfrm>
        </p:grpSpPr>
        <p:sp>
          <p:nvSpPr>
            <p:cNvPr id="7" name="Freeform 7"/>
            <p:cNvSpPr/>
            <p:nvPr/>
          </p:nvSpPr>
          <p:spPr>
            <a:xfrm flipH="1">
              <a:off x="0" y="0"/>
              <a:ext cx="10400734" cy="4278334"/>
            </a:xfrm>
            <a:custGeom>
              <a:avLst/>
              <a:gdLst/>
              <a:ahLst/>
              <a:cxnLst/>
              <a:rect l="l" t="t" r="r" b="b"/>
              <a:pathLst>
                <a:path w="10400734" h="4278334">
                  <a:moveTo>
                    <a:pt x="27863" y="0"/>
                  </a:moveTo>
                  <a:lnTo>
                    <a:pt x="10372872" y="0"/>
                  </a:lnTo>
                  <a:cubicBezTo>
                    <a:pt x="10388260" y="0"/>
                    <a:pt x="10400734" y="12474"/>
                    <a:pt x="10400734" y="27862"/>
                  </a:cubicBezTo>
                  <a:lnTo>
                    <a:pt x="10400734" y="4250472"/>
                  </a:lnTo>
                  <a:cubicBezTo>
                    <a:pt x="10400734" y="4257861"/>
                    <a:pt x="10397799" y="4264948"/>
                    <a:pt x="10392573" y="4270173"/>
                  </a:cubicBezTo>
                  <a:cubicBezTo>
                    <a:pt x="10387348" y="4275398"/>
                    <a:pt x="10380261" y="4278334"/>
                    <a:pt x="10372872" y="4278334"/>
                  </a:cubicBezTo>
                  <a:lnTo>
                    <a:pt x="27863" y="4278334"/>
                  </a:lnTo>
                  <a:cubicBezTo>
                    <a:pt x="20472" y="4278334"/>
                    <a:pt x="13386" y="4275398"/>
                    <a:pt x="8161" y="4270173"/>
                  </a:cubicBezTo>
                  <a:cubicBezTo>
                    <a:pt x="2935" y="4264948"/>
                    <a:pt x="0" y="4257861"/>
                    <a:pt x="0" y="4250472"/>
                  </a:cubicBezTo>
                  <a:lnTo>
                    <a:pt x="0" y="27862"/>
                  </a:lnTo>
                  <a:cubicBezTo>
                    <a:pt x="0" y="12474"/>
                    <a:pt x="12474" y="0"/>
                    <a:pt x="278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27AF3">
                    <a:alpha val="100000"/>
                  </a:srgbClr>
                </a:gs>
                <a:gs pos="100000">
                  <a:srgbClr val="2441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0400734" cy="4297384"/>
            </a:xfrm>
            <a:prstGeom prst="rect">
              <a:avLst/>
            </a:prstGeom>
          </p:spPr>
          <p:txBody>
            <a:bodyPr lIns="21630" tIns="21630" rIns="21630" bIns="21630" rtlCol="0" anchor="ctr"/>
            <a:lstStyle/>
            <a:p>
              <a:pPr algn="ctr" rtl="1">
                <a:lnSpc>
                  <a:spcPts val="38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3844118" y="189467"/>
            <a:ext cx="4689619" cy="623756"/>
          </a:xfrm>
          <a:custGeom>
            <a:avLst/>
            <a:gdLst/>
            <a:ahLst/>
            <a:cxnLst/>
            <a:rect l="l" t="t" r="r" b="b"/>
            <a:pathLst>
              <a:path w="4689619" h="623756">
                <a:moveTo>
                  <a:pt x="4689620" y="0"/>
                </a:moveTo>
                <a:lnTo>
                  <a:pt x="0" y="0"/>
                </a:lnTo>
                <a:lnTo>
                  <a:pt x="0" y="623757"/>
                </a:lnTo>
                <a:lnTo>
                  <a:pt x="4689620" y="623757"/>
                </a:lnTo>
                <a:lnTo>
                  <a:pt x="46896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3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TextBox 10"/>
          <p:cNvSpPr txBox="1"/>
          <p:nvPr/>
        </p:nvSpPr>
        <p:spPr>
          <a:xfrm>
            <a:off x="8904242" y="33262"/>
            <a:ext cx="8788497" cy="17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14691"/>
              </a:lnSpc>
            </a:pPr>
            <a:r>
              <a:rPr lang="he-IL" sz="10494" b="1">
                <a:solidFill>
                  <a:srgbClr val="FFFFFF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רקע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12905104" y="809572"/>
            <a:ext cx="2138647" cy="845598"/>
          </a:xfrm>
          <a:custGeom>
            <a:avLst/>
            <a:gdLst/>
            <a:ahLst/>
            <a:cxnLst/>
            <a:rect l="l" t="t" r="r" b="b"/>
            <a:pathLst>
              <a:path w="2138647" h="845598">
                <a:moveTo>
                  <a:pt x="2138647" y="0"/>
                </a:moveTo>
                <a:lnTo>
                  <a:pt x="0" y="0"/>
                </a:lnTo>
                <a:lnTo>
                  <a:pt x="0" y="845599"/>
                </a:lnTo>
                <a:lnTo>
                  <a:pt x="2138647" y="845599"/>
                </a:lnTo>
                <a:lnTo>
                  <a:pt x="21386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124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/>
          <p:cNvSpPr/>
          <p:nvPr/>
        </p:nvSpPr>
        <p:spPr>
          <a:xfrm rot="-10800000" flipH="1">
            <a:off x="13974428" y="1149425"/>
            <a:ext cx="350573" cy="343175"/>
          </a:xfrm>
          <a:custGeom>
            <a:avLst/>
            <a:gdLst/>
            <a:ahLst/>
            <a:cxnLst/>
            <a:rect l="l" t="t" r="r" b="b"/>
            <a:pathLst>
              <a:path w="350573" h="343175">
                <a:moveTo>
                  <a:pt x="350573" y="0"/>
                </a:moveTo>
                <a:lnTo>
                  <a:pt x="0" y="0"/>
                </a:lnTo>
                <a:lnTo>
                  <a:pt x="0" y="343176"/>
                </a:lnTo>
                <a:lnTo>
                  <a:pt x="350573" y="343176"/>
                </a:lnTo>
                <a:lnTo>
                  <a:pt x="3505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25108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/>
          <p:cNvGrpSpPr/>
          <p:nvPr/>
        </p:nvGrpSpPr>
        <p:grpSpPr>
          <a:xfrm>
            <a:off x="13645509" y="4779521"/>
            <a:ext cx="1398242" cy="1398242"/>
            <a:chOff x="0" y="0"/>
            <a:chExt cx="849660" cy="849660"/>
          </a:xfrm>
        </p:grpSpPr>
        <p:sp>
          <p:nvSpPr>
            <p:cNvPr id="14" name="Freeform 14"/>
            <p:cNvSpPr/>
            <p:nvPr/>
          </p:nvSpPr>
          <p:spPr>
            <a:xfrm flipH="1">
              <a:off x="0" y="0"/>
              <a:ext cx="849660" cy="849660"/>
            </a:xfrm>
            <a:custGeom>
              <a:avLst/>
              <a:gdLst/>
              <a:ahLst/>
              <a:cxnLst/>
              <a:rect l="l" t="t" r="r" b="b"/>
              <a:pathLst>
                <a:path w="849660" h="849660">
                  <a:moveTo>
                    <a:pt x="83053" y="0"/>
                  </a:moveTo>
                  <a:lnTo>
                    <a:pt x="766607" y="0"/>
                  </a:lnTo>
                  <a:cubicBezTo>
                    <a:pt x="788634" y="0"/>
                    <a:pt x="809759" y="8750"/>
                    <a:pt x="825334" y="24326"/>
                  </a:cubicBezTo>
                  <a:cubicBezTo>
                    <a:pt x="840910" y="39901"/>
                    <a:pt x="849660" y="61026"/>
                    <a:pt x="849660" y="83053"/>
                  </a:cubicBezTo>
                  <a:lnTo>
                    <a:pt x="849660" y="766607"/>
                  </a:lnTo>
                  <a:cubicBezTo>
                    <a:pt x="849660" y="788634"/>
                    <a:pt x="840910" y="809759"/>
                    <a:pt x="825334" y="825334"/>
                  </a:cubicBezTo>
                  <a:cubicBezTo>
                    <a:pt x="809759" y="840910"/>
                    <a:pt x="788634" y="849660"/>
                    <a:pt x="766607" y="849660"/>
                  </a:cubicBezTo>
                  <a:lnTo>
                    <a:pt x="83053" y="849660"/>
                  </a:lnTo>
                  <a:cubicBezTo>
                    <a:pt x="61026" y="849660"/>
                    <a:pt x="39901" y="840910"/>
                    <a:pt x="24326" y="825334"/>
                  </a:cubicBezTo>
                  <a:cubicBezTo>
                    <a:pt x="8750" y="809759"/>
                    <a:pt x="0" y="788634"/>
                    <a:pt x="0" y="766607"/>
                  </a:cubicBezTo>
                  <a:lnTo>
                    <a:pt x="0" y="83053"/>
                  </a:lnTo>
                  <a:cubicBezTo>
                    <a:pt x="0" y="37184"/>
                    <a:pt x="37184" y="0"/>
                    <a:pt x="83053" y="0"/>
                  </a:cubicBezTo>
                  <a:close/>
                </a:path>
              </a:pathLst>
            </a:custGeom>
            <a:solidFill>
              <a:srgbClr val="2AB99B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04775"/>
              <a:ext cx="849660" cy="954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45509" y="6511138"/>
            <a:ext cx="1398242" cy="1398242"/>
            <a:chOff x="0" y="0"/>
            <a:chExt cx="849660" cy="849660"/>
          </a:xfrm>
        </p:grpSpPr>
        <p:sp>
          <p:nvSpPr>
            <p:cNvPr id="17" name="Freeform 17"/>
            <p:cNvSpPr/>
            <p:nvPr/>
          </p:nvSpPr>
          <p:spPr>
            <a:xfrm flipH="1">
              <a:off x="0" y="0"/>
              <a:ext cx="849660" cy="849660"/>
            </a:xfrm>
            <a:custGeom>
              <a:avLst/>
              <a:gdLst/>
              <a:ahLst/>
              <a:cxnLst/>
              <a:rect l="l" t="t" r="r" b="b"/>
              <a:pathLst>
                <a:path w="849660" h="849660">
                  <a:moveTo>
                    <a:pt x="83053" y="0"/>
                  </a:moveTo>
                  <a:lnTo>
                    <a:pt x="766607" y="0"/>
                  </a:lnTo>
                  <a:cubicBezTo>
                    <a:pt x="788634" y="0"/>
                    <a:pt x="809759" y="8750"/>
                    <a:pt x="825334" y="24326"/>
                  </a:cubicBezTo>
                  <a:cubicBezTo>
                    <a:pt x="840910" y="39901"/>
                    <a:pt x="849660" y="61026"/>
                    <a:pt x="849660" y="83053"/>
                  </a:cubicBezTo>
                  <a:lnTo>
                    <a:pt x="849660" y="766607"/>
                  </a:lnTo>
                  <a:cubicBezTo>
                    <a:pt x="849660" y="788634"/>
                    <a:pt x="840910" y="809759"/>
                    <a:pt x="825334" y="825334"/>
                  </a:cubicBezTo>
                  <a:cubicBezTo>
                    <a:pt x="809759" y="840910"/>
                    <a:pt x="788634" y="849660"/>
                    <a:pt x="766607" y="849660"/>
                  </a:cubicBezTo>
                  <a:lnTo>
                    <a:pt x="83053" y="849660"/>
                  </a:lnTo>
                  <a:cubicBezTo>
                    <a:pt x="61026" y="849660"/>
                    <a:pt x="39901" y="840910"/>
                    <a:pt x="24326" y="825334"/>
                  </a:cubicBezTo>
                  <a:cubicBezTo>
                    <a:pt x="8750" y="809759"/>
                    <a:pt x="0" y="788634"/>
                    <a:pt x="0" y="766607"/>
                  </a:cubicBezTo>
                  <a:lnTo>
                    <a:pt x="0" y="83053"/>
                  </a:lnTo>
                  <a:cubicBezTo>
                    <a:pt x="0" y="37184"/>
                    <a:pt x="37184" y="0"/>
                    <a:pt x="83053" y="0"/>
                  </a:cubicBezTo>
                  <a:close/>
                </a:path>
              </a:pathLst>
            </a:custGeom>
            <a:solidFill>
              <a:srgbClr val="EA028B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04775"/>
              <a:ext cx="849660" cy="954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904991" y="3326770"/>
            <a:ext cx="879278" cy="913535"/>
          </a:xfrm>
          <a:custGeom>
            <a:avLst/>
            <a:gdLst/>
            <a:ahLst/>
            <a:cxnLst/>
            <a:rect l="l" t="t" r="r" b="b"/>
            <a:pathLst>
              <a:path w="879278" h="913535">
                <a:moveTo>
                  <a:pt x="0" y="0"/>
                </a:moveTo>
                <a:lnTo>
                  <a:pt x="879278" y="0"/>
                </a:lnTo>
                <a:lnTo>
                  <a:pt x="879278" y="913535"/>
                </a:lnTo>
                <a:lnTo>
                  <a:pt x="0" y="9135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0" name="Freeform 20"/>
          <p:cNvSpPr/>
          <p:nvPr/>
        </p:nvSpPr>
        <p:spPr>
          <a:xfrm>
            <a:off x="13906472" y="5039743"/>
            <a:ext cx="877797" cy="877797"/>
          </a:xfrm>
          <a:custGeom>
            <a:avLst/>
            <a:gdLst/>
            <a:ahLst/>
            <a:cxnLst/>
            <a:rect l="l" t="t" r="r" b="b"/>
            <a:pathLst>
              <a:path w="877797" h="877797">
                <a:moveTo>
                  <a:pt x="0" y="0"/>
                </a:moveTo>
                <a:lnTo>
                  <a:pt x="877797" y="0"/>
                </a:lnTo>
                <a:lnTo>
                  <a:pt x="877797" y="877798"/>
                </a:lnTo>
                <a:lnTo>
                  <a:pt x="0" y="877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Freeform 21"/>
          <p:cNvSpPr/>
          <p:nvPr/>
        </p:nvSpPr>
        <p:spPr>
          <a:xfrm>
            <a:off x="13922064" y="6798556"/>
            <a:ext cx="862205" cy="823406"/>
          </a:xfrm>
          <a:custGeom>
            <a:avLst/>
            <a:gdLst/>
            <a:ahLst/>
            <a:cxnLst/>
            <a:rect l="l" t="t" r="r" b="b"/>
            <a:pathLst>
              <a:path w="862205" h="823406">
                <a:moveTo>
                  <a:pt x="0" y="0"/>
                </a:moveTo>
                <a:lnTo>
                  <a:pt x="862205" y="0"/>
                </a:lnTo>
                <a:lnTo>
                  <a:pt x="862205" y="823406"/>
                </a:lnTo>
                <a:lnTo>
                  <a:pt x="0" y="8234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TextBox 22"/>
          <p:cNvSpPr txBox="1"/>
          <p:nvPr/>
        </p:nvSpPr>
        <p:spPr>
          <a:xfrm>
            <a:off x="3260550" y="3396188"/>
            <a:ext cx="9992618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159"/>
              </a:lnSpc>
            </a:pPr>
            <a:r>
              <a:rPr lang="he-IL" sz="4399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צורך בעדכון מודל ההוראה ובחינת מודלים חדשים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5401" y="5091292"/>
            <a:ext cx="11957768" cy="73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159"/>
              </a:lnSpc>
            </a:pPr>
            <a:r>
              <a:rPr lang="he-IL" sz="4399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תשתית טכנולוגית חדשה ומאפשרת </a:t>
            </a:r>
            <a:r>
              <a:rPr lang="he-IL" sz="4399" dirty="0">
                <a:solidFill>
                  <a:srgbClr val="000000"/>
                </a:solidFill>
                <a:latin typeface="Eras Bold ITC" panose="020F0502020204030204" pitchFamily="34" charset="0"/>
                <a:ea typeface="Fb Practica"/>
                <a:cs typeface="Fb Practica"/>
                <a:sym typeface="Fb Practica"/>
                <a:rtl/>
              </a:rPr>
              <a:t>(</a:t>
            </a:r>
            <a:r>
              <a:rPr lang="en-US" sz="4399" dirty="0">
                <a:solidFill>
                  <a:srgbClr val="000000"/>
                </a:solidFill>
                <a:latin typeface="Eras Bold ITC" panose="020F0502020204030204" pitchFamily="34" charset="0"/>
                <a:ea typeface="Fb Practica"/>
                <a:cs typeface="Fb Practica"/>
                <a:sym typeface="Fb Practica"/>
                <a:rtl/>
              </a:rPr>
              <a:t>AI</a:t>
            </a:r>
            <a:r>
              <a:rPr lang="he-IL" sz="4399" dirty="0">
                <a:solidFill>
                  <a:srgbClr val="000000"/>
                </a:solidFill>
                <a:latin typeface="Eras Bold ITC" panose="020F0502020204030204" pitchFamily="34" charset="0"/>
                <a:ea typeface="Fb Practica"/>
                <a:cs typeface="Fb Practica"/>
                <a:sym typeface="Fb Practica"/>
                <a:rtl/>
              </a:rPr>
              <a:t>,</a:t>
            </a:r>
            <a:r>
              <a:rPr lang="he-IL" sz="4399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 כיתה אקדמית)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24201" y="6822909"/>
            <a:ext cx="10128968" cy="764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159"/>
              </a:lnSpc>
            </a:pPr>
            <a:r>
              <a:rPr lang="he-IL" sz="4399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מלחמה – שכלול המענה לאוכלוסיית המילואים</a:t>
            </a:r>
          </a:p>
        </p:txBody>
      </p:sp>
      <p:sp>
        <p:nvSpPr>
          <p:cNvPr id="25" name="Freeform 25"/>
          <p:cNvSpPr/>
          <p:nvPr/>
        </p:nvSpPr>
        <p:spPr>
          <a:xfrm flipH="1">
            <a:off x="-2889323" y="1698984"/>
            <a:ext cx="7559316" cy="7559316"/>
          </a:xfrm>
          <a:custGeom>
            <a:avLst/>
            <a:gdLst/>
            <a:ahLst/>
            <a:cxnLst/>
            <a:rect l="l" t="t" r="r" b="b"/>
            <a:pathLst>
              <a:path w="7559316" h="7559316">
                <a:moveTo>
                  <a:pt x="7559316" y="0"/>
                </a:moveTo>
                <a:lnTo>
                  <a:pt x="0" y="0"/>
                </a:lnTo>
                <a:lnTo>
                  <a:pt x="0" y="7559316"/>
                </a:lnTo>
                <a:lnTo>
                  <a:pt x="7559316" y="7559316"/>
                </a:lnTo>
                <a:lnTo>
                  <a:pt x="7559316" y="0"/>
                </a:lnTo>
                <a:close/>
              </a:path>
            </a:pathLst>
          </a:custGeom>
          <a:blipFill>
            <a:blip r:embed="rId16">
              <a:alphaModFix amt="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478791" y="5143500"/>
            <a:ext cx="5052439" cy="5052439"/>
          </a:xfrm>
          <a:custGeom>
            <a:avLst/>
            <a:gdLst/>
            <a:ahLst/>
            <a:cxnLst/>
            <a:rect l="l" t="t" r="r" b="b"/>
            <a:pathLst>
              <a:path w="5052439" h="5052439">
                <a:moveTo>
                  <a:pt x="5052439" y="0"/>
                </a:moveTo>
                <a:lnTo>
                  <a:pt x="0" y="0"/>
                </a:lnTo>
                <a:lnTo>
                  <a:pt x="0" y="5052439"/>
                </a:lnTo>
                <a:lnTo>
                  <a:pt x="5052439" y="5052439"/>
                </a:lnTo>
                <a:lnTo>
                  <a:pt x="5052439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506724" y="3619500"/>
            <a:ext cx="8948892" cy="4714958"/>
            <a:chOff x="0" y="0"/>
            <a:chExt cx="8120187" cy="4278334"/>
          </a:xfrm>
        </p:grpSpPr>
        <p:sp>
          <p:nvSpPr>
            <p:cNvPr id="4" name="Freeform 4"/>
            <p:cNvSpPr/>
            <p:nvPr/>
          </p:nvSpPr>
          <p:spPr>
            <a:xfrm flipH="1">
              <a:off x="0" y="0"/>
              <a:ext cx="8120187" cy="4278334"/>
            </a:xfrm>
            <a:custGeom>
              <a:avLst/>
              <a:gdLst/>
              <a:ahLst/>
              <a:cxnLst/>
              <a:rect l="l" t="t" r="r" b="b"/>
              <a:pathLst>
                <a:path w="8120187" h="4278334">
                  <a:moveTo>
                    <a:pt x="12112" y="0"/>
                  </a:moveTo>
                  <a:lnTo>
                    <a:pt x="8108076" y="0"/>
                  </a:lnTo>
                  <a:cubicBezTo>
                    <a:pt x="8111288" y="0"/>
                    <a:pt x="8114368" y="1276"/>
                    <a:pt x="8116640" y="3547"/>
                  </a:cubicBezTo>
                  <a:cubicBezTo>
                    <a:pt x="8118911" y="5819"/>
                    <a:pt x="8120187" y="8900"/>
                    <a:pt x="8120187" y="12112"/>
                  </a:cubicBezTo>
                  <a:lnTo>
                    <a:pt x="8120187" y="4266222"/>
                  </a:lnTo>
                  <a:cubicBezTo>
                    <a:pt x="8120187" y="4269434"/>
                    <a:pt x="8118911" y="4272515"/>
                    <a:pt x="8116640" y="4274786"/>
                  </a:cubicBezTo>
                  <a:cubicBezTo>
                    <a:pt x="8114368" y="4277058"/>
                    <a:pt x="8111288" y="4278334"/>
                    <a:pt x="8108076" y="4278334"/>
                  </a:cubicBezTo>
                  <a:lnTo>
                    <a:pt x="12112" y="4278334"/>
                  </a:lnTo>
                  <a:cubicBezTo>
                    <a:pt x="5423" y="4278334"/>
                    <a:pt x="0" y="4272911"/>
                    <a:pt x="0" y="4266222"/>
                  </a:cubicBezTo>
                  <a:lnTo>
                    <a:pt x="0" y="12112"/>
                  </a:lnTo>
                  <a:cubicBezTo>
                    <a:pt x="0" y="8900"/>
                    <a:pt x="1276" y="5819"/>
                    <a:pt x="3547" y="3547"/>
                  </a:cubicBezTo>
                  <a:cubicBezTo>
                    <a:pt x="5819" y="1276"/>
                    <a:pt x="8899" y="0"/>
                    <a:pt x="121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27AF3">
                    <a:alpha val="100000"/>
                  </a:srgbClr>
                </a:gs>
                <a:gs pos="100000">
                  <a:srgbClr val="2441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0187" cy="4297384"/>
            </a:xfrm>
            <a:prstGeom prst="rect">
              <a:avLst/>
            </a:prstGeom>
          </p:spPr>
          <p:txBody>
            <a:bodyPr lIns="34017" tIns="34017" rIns="34017" bIns="34017" rtlCol="0" anchor="ctr"/>
            <a:lstStyle/>
            <a:p>
              <a:pPr algn="ctr" rtl="1">
                <a:lnSpc>
                  <a:spcPts val="38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0800000" flipH="1">
            <a:off x="-4020011" y="7572797"/>
            <a:ext cx="13818002" cy="1837903"/>
          </a:xfrm>
          <a:custGeom>
            <a:avLst/>
            <a:gdLst/>
            <a:ahLst/>
            <a:cxnLst/>
            <a:rect l="l" t="t" r="r" b="b"/>
            <a:pathLst>
              <a:path w="13818002" h="1837903">
                <a:moveTo>
                  <a:pt x="13818001" y="0"/>
                </a:moveTo>
                <a:lnTo>
                  <a:pt x="0" y="0"/>
                </a:lnTo>
                <a:lnTo>
                  <a:pt x="0" y="1837903"/>
                </a:lnTo>
                <a:lnTo>
                  <a:pt x="13818001" y="1837903"/>
                </a:lnTo>
                <a:lnTo>
                  <a:pt x="1381800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3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 rot="-10800000" flipH="1">
            <a:off x="-2435327" y="3168793"/>
            <a:ext cx="10665873" cy="1923200"/>
          </a:xfrm>
          <a:custGeom>
            <a:avLst/>
            <a:gdLst/>
            <a:ahLst/>
            <a:cxnLst/>
            <a:rect l="l" t="t" r="r" b="b"/>
            <a:pathLst>
              <a:path w="10665873" h="1923200">
                <a:moveTo>
                  <a:pt x="10665872" y="0"/>
                </a:moveTo>
                <a:lnTo>
                  <a:pt x="0" y="0"/>
                </a:lnTo>
                <a:lnTo>
                  <a:pt x="0" y="1923200"/>
                </a:lnTo>
                <a:lnTo>
                  <a:pt x="10665872" y="1923200"/>
                </a:lnTo>
                <a:lnTo>
                  <a:pt x="106658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738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8"/>
          <p:cNvSpPr/>
          <p:nvPr/>
        </p:nvSpPr>
        <p:spPr>
          <a:xfrm rot="-10800000" flipH="1">
            <a:off x="6230811" y="5090337"/>
            <a:ext cx="6301541" cy="2491563"/>
          </a:xfrm>
          <a:custGeom>
            <a:avLst/>
            <a:gdLst/>
            <a:ahLst/>
            <a:cxnLst/>
            <a:rect l="l" t="t" r="r" b="b"/>
            <a:pathLst>
              <a:path w="6301541" h="2491563">
                <a:moveTo>
                  <a:pt x="6301541" y="0"/>
                </a:moveTo>
                <a:lnTo>
                  <a:pt x="0" y="0"/>
                </a:lnTo>
                <a:lnTo>
                  <a:pt x="0" y="2491562"/>
                </a:lnTo>
                <a:lnTo>
                  <a:pt x="6301541" y="2491562"/>
                </a:lnTo>
                <a:lnTo>
                  <a:pt x="63015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124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/>
          <p:cNvSpPr/>
          <p:nvPr/>
        </p:nvSpPr>
        <p:spPr>
          <a:xfrm flipH="1">
            <a:off x="2860945" y="7566022"/>
            <a:ext cx="441126" cy="431817"/>
          </a:xfrm>
          <a:custGeom>
            <a:avLst/>
            <a:gdLst/>
            <a:ahLst/>
            <a:cxnLst/>
            <a:rect l="l" t="t" r="r" b="b"/>
            <a:pathLst>
              <a:path w="441126" h="431817">
                <a:moveTo>
                  <a:pt x="441126" y="0"/>
                </a:moveTo>
                <a:lnTo>
                  <a:pt x="0" y="0"/>
                </a:lnTo>
                <a:lnTo>
                  <a:pt x="0" y="431816"/>
                </a:lnTo>
                <a:lnTo>
                  <a:pt x="441126" y="431816"/>
                </a:lnTo>
                <a:lnTo>
                  <a:pt x="4411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2510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TextBox 10"/>
          <p:cNvSpPr txBox="1"/>
          <p:nvPr/>
        </p:nvSpPr>
        <p:spPr>
          <a:xfrm>
            <a:off x="5010104" y="496883"/>
            <a:ext cx="12682636" cy="17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14691"/>
              </a:lnSpc>
            </a:pPr>
            <a:r>
              <a:rPr lang="he-IL" sz="10494" b="1">
                <a:solidFill>
                  <a:srgbClr val="527AF3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ללמוד שאפשר גם אחרת</a:t>
            </a:r>
          </a:p>
        </p:txBody>
      </p:sp>
      <p:sp>
        <p:nvSpPr>
          <p:cNvPr id="11" name="Freeform 11"/>
          <p:cNvSpPr/>
          <p:nvPr/>
        </p:nvSpPr>
        <p:spPr>
          <a:xfrm>
            <a:off x="-250139" y="-38100"/>
            <a:ext cx="6674910" cy="10287000"/>
          </a:xfrm>
          <a:custGeom>
            <a:avLst/>
            <a:gdLst/>
            <a:ahLst/>
            <a:cxnLst/>
            <a:rect l="l" t="t" r="r" b="b"/>
            <a:pathLst>
              <a:path w="6674910" h="10287000">
                <a:moveTo>
                  <a:pt x="0" y="0"/>
                </a:moveTo>
                <a:lnTo>
                  <a:pt x="6674909" y="0"/>
                </a:lnTo>
                <a:lnTo>
                  <a:pt x="667490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4707" r="-142574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/>
          <p:cNvSpPr/>
          <p:nvPr/>
        </p:nvSpPr>
        <p:spPr>
          <a:xfrm flipH="1">
            <a:off x="12122582" y="3031212"/>
            <a:ext cx="3284790" cy="1210139"/>
          </a:xfrm>
          <a:custGeom>
            <a:avLst/>
            <a:gdLst/>
            <a:ahLst/>
            <a:cxnLst/>
            <a:rect l="l" t="t" r="r" b="b"/>
            <a:pathLst>
              <a:path w="3284790" h="1210139">
                <a:moveTo>
                  <a:pt x="3284790" y="0"/>
                </a:moveTo>
                <a:lnTo>
                  <a:pt x="0" y="0"/>
                </a:lnTo>
                <a:lnTo>
                  <a:pt x="0" y="1210139"/>
                </a:lnTo>
                <a:lnTo>
                  <a:pt x="3284790" y="1210139"/>
                </a:lnTo>
                <a:lnTo>
                  <a:pt x="328479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/>
          <p:cNvSpPr/>
          <p:nvPr/>
        </p:nvSpPr>
        <p:spPr>
          <a:xfrm flipH="1">
            <a:off x="14407950" y="3031212"/>
            <a:ext cx="3284790" cy="1210139"/>
          </a:xfrm>
          <a:custGeom>
            <a:avLst/>
            <a:gdLst/>
            <a:ahLst/>
            <a:cxnLst/>
            <a:rect l="l" t="t" r="r" b="b"/>
            <a:pathLst>
              <a:path w="3284790" h="1210139">
                <a:moveTo>
                  <a:pt x="3284789" y="0"/>
                </a:moveTo>
                <a:lnTo>
                  <a:pt x="0" y="0"/>
                </a:lnTo>
                <a:lnTo>
                  <a:pt x="0" y="1210139"/>
                </a:lnTo>
                <a:lnTo>
                  <a:pt x="3284789" y="1210139"/>
                </a:lnTo>
                <a:lnTo>
                  <a:pt x="328478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r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12794043" y="3302906"/>
            <a:ext cx="3384195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5280"/>
              </a:lnSpc>
            </a:pPr>
            <a:r>
              <a:rPr lang="he-IL" sz="4400" b="1">
                <a:solidFill>
                  <a:srgbClr val="2A296D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גמישות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3C4034-3316-4983-31A8-A2DC434DF0CF}"/>
              </a:ext>
            </a:extLst>
          </p:cNvPr>
          <p:cNvSpPr txBox="1"/>
          <p:nvPr/>
        </p:nvSpPr>
        <p:spPr>
          <a:xfrm>
            <a:off x="8153163" y="3394271"/>
            <a:ext cx="373742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79"/>
              </a:lnSpc>
            </a:pPr>
            <a:r>
              <a:rPr lang="he-IL" sz="4400" b="1" dirty="0">
                <a:solidFill>
                  <a:srgbClr val="EA3F85"/>
                </a:solidFill>
                <a:latin typeface="Fb Practica Bold"/>
                <a:cs typeface="Fb Practica Bold"/>
                <a:sym typeface="Fb Practica"/>
                <a:rtl/>
              </a:rPr>
              <a:t>לצאת מהמסגרת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5611C890-FBCC-570F-35C6-8D54EF954845}"/>
              </a:ext>
            </a:extLst>
          </p:cNvPr>
          <p:cNvSpPr txBox="1"/>
          <p:nvPr/>
        </p:nvSpPr>
        <p:spPr>
          <a:xfrm>
            <a:off x="9627356" y="4337527"/>
            <a:ext cx="7493899" cy="152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r" rtl="1">
              <a:lnSpc>
                <a:spcPts val="6159"/>
              </a:lnSpc>
              <a:buFont typeface="Arial" panose="020B0604020202020204" pitchFamily="34" charset="0"/>
              <a:buChar char="•"/>
            </a:pPr>
            <a:r>
              <a:rPr lang="he-IL" sz="4399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עיתוי הרשמה</a:t>
            </a:r>
          </a:p>
          <a:p>
            <a:pPr marL="571500" indent="-571500" algn="r" rtl="1">
              <a:lnSpc>
                <a:spcPts val="6159"/>
              </a:lnSpc>
              <a:buFont typeface="Arial" panose="020B0604020202020204" pitchFamily="34" charset="0"/>
              <a:buChar char="•"/>
            </a:pPr>
            <a:r>
              <a:rPr lang="he-IL" sz="4399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קצב ומשך למידה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480F6-FE70-69EF-175E-C1EC899B1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B137D1-84B2-9771-9093-AF4400C2DB07}"/>
              </a:ext>
            </a:extLst>
          </p:cNvPr>
          <p:cNvSpPr/>
          <p:nvPr/>
        </p:nvSpPr>
        <p:spPr>
          <a:xfrm flipH="1">
            <a:off x="-1478791" y="5143500"/>
            <a:ext cx="5052439" cy="5052439"/>
          </a:xfrm>
          <a:custGeom>
            <a:avLst/>
            <a:gdLst/>
            <a:ahLst/>
            <a:cxnLst/>
            <a:rect l="l" t="t" r="r" b="b"/>
            <a:pathLst>
              <a:path w="5052439" h="5052439">
                <a:moveTo>
                  <a:pt x="5052439" y="0"/>
                </a:moveTo>
                <a:lnTo>
                  <a:pt x="0" y="0"/>
                </a:lnTo>
                <a:lnTo>
                  <a:pt x="0" y="5052439"/>
                </a:lnTo>
                <a:lnTo>
                  <a:pt x="5052439" y="5052439"/>
                </a:lnTo>
                <a:lnTo>
                  <a:pt x="5052439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44BF6AB-217E-11CB-0EA5-FA32B6534CD7}"/>
              </a:ext>
            </a:extLst>
          </p:cNvPr>
          <p:cNvGrpSpPr/>
          <p:nvPr/>
        </p:nvGrpSpPr>
        <p:grpSpPr>
          <a:xfrm rot="-10800000">
            <a:off x="-1506724" y="3619500"/>
            <a:ext cx="8948892" cy="4714958"/>
            <a:chOff x="0" y="0"/>
            <a:chExt cx="8120187" cy="427833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75E8F76-2491-AF7D-A572-3A1E043C671B}"/>
                </a:ext>
              </a:extLst>
            </p:cNvPr>
            <p:cNvSpPr/>
            <p:nvPr/>
          </p:nvSpPr>
          <p:spPr>
            <a:xfrm flipH="1">
              <a:off x="0" y="0"/>
              <a:ext cx="8120187" cy="4278334"/>
            </a:xfrm>
            <a:custGeom>
              <a:avLst/>
              <a:gdLst/>
              <a:ahLst/>
              <a:cxnLst/>
              <a:rect l="l" t="t" r="r" b="b"/>
              <a:pathLst>
                <a:path w="8120187" h="4278334">
                  <a:moveTo>
                    <a:pt x="12112" y="0"/>
                  </a:moveTo>
                  <a:lnTo>
                    <a:pt x="8108076" y="0"/>
                  </a:lnTo>
                  <a:cubicBezTo>
                    <a:pt x="8111288" y="0"/>
                    <a:pt x="8114368" y="1276"/>
                    <a:pt x="8116640" y="3547"/>
                  </a:cubicBezTo>
                  <a:cubicBezTo>
                    <a:pt x="8118911" y="5819"/>
                    <a:pt x="8120187" y="8900"/>
                    <a:pt x="8120187" y="12112"/>
                  </a:cubicBezTo>
                  <a:lnTo>
                    <a:pt x="8120187" y="4266222"/>
                  </a:lnTo>
                  <a:cubicBezTo>
                    <a:pt x="8120187" y="4269434"/>
                    <a:pt x="8118911" y="4272515"/>
                    <a:pt x="8116640" y="4274786"/>
                  </a:cubicBezTo>
                  <a:cubicBezTo>
                    <a:pt x="8114368" y="4277058"/>
                    <a:pt x="8111288" y="4278334"/>
                    <a:pt x="8108076" y="4278334"/>
                  </a:cubicBezTo>
                  <a:lnTo>
                    <a:pt x="12112" y="4278334"/>
                  </a:lnTo>
                  <a:cubicBezTo>
                    <a:pt x="5423" y="4278334"/>
                    <a:pt x="0" y="4272911"/>
                    <a:pt x="0" y="4266222"/>
                  </a:cubicBezTo>
                  <a:lnTo>
                    <a:pt x="0" y="12112"/>
                  </a:lnTo>
                  <a:cubicBezTo>
                    <a:pt x="0" y="8900"/>
                    <a:pt x="1276" y="5819"/>
                    <a:pt x="3547" y="3547"/>
                  </a:cubicBezTo>
                  <a:cubicBezTo>
                    <a:pt x="5819" y="1276"/>
                    <a:pt x="8899" y="0"/>
                    <a:pt x="121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27AF3">
                    <a:alpha val="100000"/>
                  </a:srgbClr>
                </a:gs>
                <a:gs pos="100000">
                  <a:srgbClr val="2441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DE0CF5F-35DF-58E3-58A8-19FDD4E5D4D5}"/>
                </a:ext>
              </a:extLst>
            </p:cNvPr>
            <p:cNvSpPr txBox="1"/>
            <p:nvPr/>
          </p:nvSpPr>
          <p:spPr>
            <a:xfrm>
              <a:off x="0" y="-19050"/>
              <a:ext cx="8120187" cy="4297384"/>
            </a:xfrm>
            <a:prstGeom prst="rect">
              <a:avLst/>
            </a:prstGeom>
          </p:spPr>
          <p:txBody>
            <a:bodyPr lIns="34017" tIns="34017" rIns="34017" bIns="34017" rtlCol="0" anchor="ctr"/>
            <a:lstStyle/>
            <a:p>
              <a:pPr algn="ctr" rtl="1">
                <a:lnSpc>
                  <a:spcPts val="385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F1703D7-CDC8-3A45-E176-B5EE880C37C7}"/>
              </a:ext>
            </a:extLst>
          </p:cNvPr>
          <p:cNvSpPr/>
          <p:nvPr/>
        </p:nvSpPr>
        <p:spPr>
          <a:xfrm rot="-10800000" flipH="1">
            <a:off x="-4020011" y="7572797"/>
            <a:ext cx="13818002" cy="1837903"/>
          </a:xfrm>
          <a:custGeom>
            <a:avLst/>
            <a:gdLst/>
            <a:ahLst/>
            <a:cxnLst/>
            <a:rect l="l" t="t" r="r" b="b"/>
            <a:pathLst>
              <a:path w="13818002" h="1837903">
                <a:moveTo>
                  <a:pt x="13818001" y="0"/>
                </a:moveTo>
                <a:lnTo>
                  <a:pt x="0" y="0"/>
                </a:lnTo>
                <a:lnTo>
                  <a:pt x="0" y="1837903"/>
                </a:lnTo>
                <a:lnTo>
                  <a:pt x="13818001" y="1837903"/>
                </a:lnTo>
                <a:lnTo>
                  <a:pt x="1381800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3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475EDEF-7809-235E-A0E4-9DDBA2E55760}"/>
              </a:ext>
            </a:extLst>
          </p:cNvPr>
          <p:cNvSpPr/>
          <p:nvPr/>
        </p:nvSpPr>
        <p:spPr>
          <a:xfrm rot="-10800000" flipH="1">
            <a:off x="-2435327" y="3168793"/>
            <a:ext cx="10665873" cy="1923200"/>
          </a:xfrm>
          <a:custGeom>
            <a:avLst/>
            <a:gdLst/>
            <a:ahLst/>
            <a:cxnLst/>
            <a:rect l="l" t="t" r="r" b="b"/>
            <a:pathLst>
              <a:path w="10665873" h="1923200">
                <a:moveTo>
                  <a:pt x="10665872" y="0"/>
                </a:moveTo>
                <a:lnTo>
                  <a:pt x="0" y="0"/>
                </a:lnTo>
                <a:lnTo>
                  <a:pt x="0" y="1923200"/>
                </a:lnTo>
                <a:lnTo>
                  <a:pt x="10665872" y="1923200"/>
                </a:lnTo>
                <a:lnTo>
                  <a:pt x="106658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7381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16F8C07-114B-D20A-180C-1E8C74D44C87}"/>
              </a:ext>
            </a:extLst>
          </p:cNvPr>
          <p:cNvSpPr/>
          <p:nvPr/>
        </p:nvSpPr>
        <p:spPr>
          <a:xfrm rot="-10800000" flipH="1">
            <a:off x="6230811" y="5090337"/>
            <a:ext cx="6301541" cy="2491563"/>
          </a:xfrm>
          <a:custGeom>
            <a:avLst/>
            <a:gdLst/>
            <a:ahLst/>
            <a:cxnLst/>
            <a:rect l="l" t="t" r="r" b="b"/>
            <a:pathLst>
              <a:path w="6301541" h="2491563">
                <a:moveTo>
                  <a:pt x="6301541" y="0"/>
                </a:moveTo>
                <a:lnTo>
                  <a:pt x="0" y="0"/>
                </a:lnTo>
                <a:lnTo>
                  <a:pt x="0" y="2491562"/>
                </a:lnTo>
                <a:lnTo>
                  <a:pt x="6301541" y="2491562"/>
                </a:lnTo>
                <a:lnTo>
                  <a:pt x="63015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124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E579B97-4C1D-69B2-C570-963C725113F1}"/>
              </a:ext>
            </a:extLst>
          </p:cNvPr>
          <p:cNvSpPr/>
          <p:nvPr/>
        </p:nvSpPr>
        <p:spPr>
          <a:xfrm flipH="1">
            <a:off x="2860945" y="7566022"/>
            <a:ext cx="441126" cy="431817"/>
          </a:xfrm>
          <a:custGeom>
            <a:avLst/>
            <a:gdLst/>
            <a:ahLst/>
            <a:cxnLst/>
            <a:rect l="l" t="t" r="r" b="b"/>
            <a:pathLst>
              <a:path w="441126" h="431817">
                <a:moveTo>
                  <a:pt x="441126" y="0"/>
                </a:moveTo>
                <a:lnTo>
                  <a:pt x="0" y="0"/>
                </a:lnTo>
                <a:lnTo>
                  <a:pt x="0" y="431816"/>
                </a:lnTo>
                <a:lnTo>
                  <a:pt x="441126" y="431816"/>
                </a:lnTo>
                <a:lnTo>
                  <a:pt x="44112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2510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BAE7246-5FAD-44ED-8021-7022A4E1DF44}"/>
              </a:ext>
            </a:extLst>
          </p:cNvPr>
          <p:cNvSpPr txBox="1"/>
          <p:nvPr/>
        </p:nvSpPr>
        <p:spPr>
          <a:xfrm>
            <a:off x="5010104" y="496883"/>
            <a:ext cx="12682636" cy="17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14691"/>
              </a:lnSpc>
            </a:pPr>
            <a:r>
              <a:rPr lang="he-IL" sz="10494" b="1">
                <a:solidFill>
                  <a:srgbClr val="527AF3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ללמוד שאפשר גם אחרת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1A0FCE7-4313-2912-D707-B8712692B8E1}"/>
              </a:ext>
            </a:extLst>
          </p:cNvPr>
          <p:cNvSpPr/>
          <p:nvPr/>
        </p:nvSpPr>
        <p:spPr>
          <a:xfrm>
            <a:off x="-250139" y="-38100"/>
            <a:ext cx="6674910" cy="10287000"/>
          </a:xfrm>
          <a:custGeom>
            <a:avLst/>
            <a:gdLst/>
            <a:ahLst/>
            <a:cxnLst/>
            <a:rect l="l" t="t" r="r" b="b"/>
            <a:pathLst>
              <a:path w="6674910" h="10287000">
                <a:moveTo>
                  <a:pt x="0" y="0"/>
                </a:moveTo>
                <a:lnTo>
                  <a:pt x="6674909" y="0"/>
                </a:lnTo>
                <a:lnTo>
                  <a:pt x="667490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4707" r="-142574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14BD130-3563-4389-62BF-94A40A8A60C2}"/>
              </a:ext>
            </a:extLst>
          </p:cNvPr>
          <p:cNvSpPr/>
          <p:nvPr/>
        </p:nvSpPr>
        <p:spPr>
          <a:xfrm flipH="1">
            <a:off x="12122582" y="3031212"/>
            <a:ext cx="3284790" cy="1210139"/>
          </a:xfrm>
          <a:custGeom>
            <a:avLst/>
            <a:gdLst/>
            <a:ahLst/>
            <a:cxnLst/>
            <a:rect l="l" t="t" r="r" b="b"/>
            <a:pathLst>
              <a:path w="3284790" h="1210139">
                <a:moveTo>
                  <a:pt x="3284790" y="0"/>
                </a:moveTo>
                <a:lnTo>
                  <a:pt x="0" y="0"/>
                </a:lnTo>
                <a:lnTo>
                  <a:pt x="0" y="1210139"/>
                </a:lnTo>
                <a:lnTo>
                  <a:pt x="3284790" y="1210139"/>
                </a:lnTo>
                <a:lnTo>
                  <a:pt x="328479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DDA2F99-1D1E-9ED7-A206-204DAD81D904}"/>
              </a:ext>
            </a:extLst>
          </p:cNvPr>
          <p:cNvSpPr/>
          <p:nvPr/>
        </p:nvSpPr>
        <p:spPr>
          <a:xfrm flipH="1">
            <a:off x="14407950" y="3031212"/>
            <a:ext cx="3284790" cy="1210139"/>
          </a:xfrm>
          <a:custGeom>
            <a:avLst/>
            <a:gdLst/>
            <a:ahLst/>
            <a:cxnLst/>
            <a:rect l="l" t="t" r="r" b="b"/>
            <a:pathLst>
              <a:path w="3284790" h="1210139">
                <a:moveTo>
                  <a:pt x="3284789" y="0"/>
                </a:moveTo>
                <a:lnTo>
                  <a:pt x="0" y="0"/>
                </a:lnTo>
                <a:lnTo>
                  <a:pt x="0" y="1210139"/>
                </a:lnTo>
                <a:lnTo>
                  <a:pt x="3284789" y="1210139"/>
                </a:lnTo>
                <a:lnTo>
                  <a:pt x="328478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r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7153E36-92C3-7792-0FCA-BD3007F3DE9C}"/>
              </a:ext>
            </a:extLst>
          </p:cNvPr>
          <p:cNvSpPr txBox="1"/>
          <p:nvPr/>
        </p:nvSpPr>
        <p:spPr>
          <a:xfrm>
            <a:off x="12794043" y="3302906"/>
            <a:ext cx="3384195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5280"/>
              </a:lnSpc>
            </a:pPr>
            <a:r>
              <a:rPr lang="he-IL" sz="4400" b="1">
                <a:solidFill>
                  <a:srgbClr val="2A296D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גמישות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478CC4-7D04-9DA2-F6EF-6278DF664D7B}"/>
              </a:ext>
            </a:extLst>
          </p:cNvPr>
          <p:cNvSpPr txBox="1"/>
          <p:nvPr/>
        </p:nvSpPr>
        <p:spPr>
          <a:xfrm>
            <a:off x="8153163" y="3394271"/>
            <a:ext cx="373742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79"/>
              </a:lnSpc>
            </a:pPr>
            <a:r>
              <a:rPr lang="he-IL" sz="4400" b="1" dirty="0">
                <a:solidFill>
                  <a:srgbClr val="EA3F85"/>
                </a:solidFill>
                <a:latin typeface="Fb Practica Bold"/>
                <a:cs typeface="Fb Practica Bold"/>
                <a:sym typeface="Fb Practica"/>
                <a:rtl/>
              </a:rPr>
              <a:t>לצאת מהמסגרת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C2D57CA-19A1-1D46-1474-AEF597218EE7}"/>
              </a:ext>
            </a:extLst>
          </p:cNvPr>
          <p:cNvSpPr txBox="1"/>
          <p:nvPr/>
        </p:nvSpPr>
        <p:spPr>
          <a:xfrm>
            <a:off x="9627356" y="4337527"/>
            <a:ext cx="7493899" cy="152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r" rtl="1">
              <a:lnSpc>
                <a:spcPts val="6159"/>
              </a:lnSpc>
              <a:buFont typeface="Arial" panose="020B0604020202020204" pitchFamily="34" charset="0"/>
              <a:buChar char="•"/>
            </a:pPr>
            <a:r>
              <a:rPr lang="he-IL" sz="4399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עיתוי הרשמה</a:t>
            </a:r>
          </a:p>
          <a:p>
            <a:pPr marL="571500" indent="-571500" algn="r" rtl="1">
              <a:lnSpc>
                <a:spcPts val="6159"/>
              </a:lnSpc>
              <a:buFont typeface="Arial" panose="020B0604020202020204" pitchFamily="34" charset="0"/>
              <a:buChar char="•"/>
            </a:pPr>
            <a:r>
              <a:rPr lang="he-IL" sz="4399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קצב ומשך למידה</a:t>
            </a: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B1D7F479-D91D-3419-2A7E-4BD3AB613166}"/>
              </a:ext>
            </a:extLst>
          </p:cNvPr>
          <p:cNvSpPr/>
          <p:nvPr/>
        </p:nvSpPr>
        <p:spPr>
          <a:xfrm flipH="1">
            <a:off x="12132107" y="6308516"/>
            <a:ext cx="3284790" cy="1210139"/>
          </a:xfrm>
          <a:custGeom>
            <a:avLst/>
            <a:gdLst/>
            <a:ahLst/>
            <a:cxnLst/>
            <a:rect l="l" t="t" r="r" b="b"/>
            <a:pathLst>
              <a:path w="3284790" h="1210139">
                <a:moveTo>
                  <a:pt x="3284790" y="0"/>
                </a:moveTo>
                <a:lnTo>
                  <a:pt x="0" y="0"/>
                </a:lnTo>
                <a:lnTo>
                  <a:pt x="0" y="1210139"/>
                </a:lnTo>
                <a:lnTo>
                  <a:pt x="3284790" y="1210139"/>
                </a:lnTo>
                <a:lnTo>
                  <a:pt x="328479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7010010B-51D3-7B36-AE2D-4FE6B2718059}"/>
              </a:ext>
            </a:extLst>
          </p:cNvPr>
          <p:cNvSpPr/>
          <p:nvPr/>
        </p:nvSpPr>
        <p:spPr>
          <a:xfrm flipH="1">
            <a:off x="14417475" y="6308516"/>
            <a:ext cx="3284790" cy="1210139"/>
          </a:xfrm>
          <a:custGeom>
            <a:avLst/>
            <a:gdLst/>
            <a:ahLst/>
            <a:cxnLst/>
            <a:rect l="l" t="t" r="r" b="b"/>
            <a:pathLst>
              <a:path w="3284790" h="1210139">
                <a:moveTo>
                  <a:pt x="3284789" y="0"/>
                </a:moveTo>
                <a:lnTo>
                  <a:pt x="0" y="0"/>
                </a:lnTo>
                <a:lnTo>
                  <a:pt x="0" y="1210139"/>
                </a:lnTo>
                <a:lnTo>
                  <a:pt x="3284789" y="1210139"/>
                </a:lnTo>
                <a:lnTo>
                  <a:pt x="328478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r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874504A0-CC81-195C-6157-3135D141BA79}"/>
              </a:ext>
            </a:extLst>
          </p:cNvPr>
          <p:cNvSpPr txBox="1"/>
          <p:nvPr/>
        </p:nvSpPr>
        <p:spPr>
          <a:xfrm>
            <a:off x="12294032" y="6627835"/>
            <a:ext cx="402669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5280"/>
              </a:lnSpc>
            </a:pPr>
            <a:r>
              <a:rPr lang="he-IL" sz="4400" b="1">
                <a:solidFill>
                  <a:srgbClr val="2A296D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למידה אדפטיבית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B887A93A-64D9-BB78-62F2-2CAD78542406}"/>
              </a:ext>
            </a:extLst>
          </p:cNvPr>
          <p:cNvSpPr txBox="1"/>
          <p:nvPr/>
        </p:nvSpPr>
        <p:spPr>
          <a:xfrm>
            <a:off x="10208365" y="7666308"/>
            <a:ext cx="7493899" cy="153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56" lvl="1" indent="-474978" algn="r" rtl="1">
              <a:lnSpc>
                <a:spcPts val="6159"/>
              </a:lnSpc>
              <a:buFont typeface="Arial"/>
              <a:buChar char="•"/>
            </a:pPr>
            <a:r>
              <a:rPr lang="he-IL" sz="4399" dirty="0" err="1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מנטורינג</a:t>
            </a:r>
            <a:r>
              <a:rPr lang="he-IL" sz="4399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 אנושי</a:t>
            </a:r>
          </a:p>
          <a:p>
            <a:pPr marL="949956" lvl="1" indent="-474978" algn="r" rtl="1">
              <a:lnSpc>
                <a:spcPts val="6159"/>
              </a:lnSpc>
              <a:buFont typeface="Arial"/>
              <a:buChar char="•"/>
            </a:pPr>
            <a:r>
              <a:rPr lang="he-IL" sz="4399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אימון והערכה מעצבת עם </a:t>
            </a:r>
            <a:r>
              <a:rPr lang="en-US" sz="4399" dirty="0">
                <a:solidFill>
                  <a:srgbClr val="000000"/>
                </a:solidFill>
                <a:latin typeface="Eras Bold ITC" panose="020B0907030504020204" pitchFamily="34" charset="0"/>
                <a:ea typeface="Fb Practica"/>
                <a:cs typeface="Fb Practica"/>
                <a:sym typeface="Fb Practica"/>
              </a:rPr>
              <a:t>AI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58C92F65-A752-C12F-E3AF-8DC2D64DF5A5}"/>
              </a:ext>
            </a:extLst>
          </p:cNvPr>
          <p:cNvSpPr txBox="1"/>
          <p:nvPr/>
        </p:nvSpPr>
        <p:spPr>
          <a:xfrm>
            <a:off x="8004588" y="6734116"/>
            <a:ext cx="373742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79"/>
              </a:lnSpc>
            </a:pPr>
            <a:r>
              <a:rPr lang="he-IL" sz="4400" b="1" dirty="0">
                <a:solidFill>
                  <a:srgbClr val="EA3F85"/>
                </a:solidFill>
                <a:latin typeface="Fb Practica Bold"/>
                <a:cs typeface="Fb Practica Bold"/>
                <a:sym typeface="Fb Practica"/>
                <a:rtl/>
              </a:rPr>
              <a:t>בהתאמה אישית</a:t>
            </a:r>
          </a:p>
        </p:txBody>
      </p:sp>
    </p:spTree>
    <p:extLst>
      <p:ext uri="{BB962C8B-B14F-4D97-AF65-F5344CB8AC3E}">
        <p14:creationId xmlns:p14="http://schemas.microsoft.com/office/powerpoint/2010/main" val="1689319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7527" y="7603952"/>
            <a:ext cx="7559316" cy="7559316"/>
          </a:xfrm>
          <a:custGeom>
            <a:avLst/>
            <a:gdLst/>
            <a:ahLst/>
            <a:cxnLst/>
            <a:rect l="l" t="t" r="r" b="b"/>
            <a:pathLst>
              <a:path w="7559316" h="7559316">
                <a:moveTo>
                  <a:pt x="7559316" y="0"/>
                </a:moveTo>
                <a:lnTo>
                  <a:pt x="0" y="0"/>
                </a:lnTo>
                <a:lnTo>
                  <a:pt x="0" y="7559316"/>
                </a:lnTo>
                <a:lnTo>
                  <a:pt x="7559316" y="7559316"/>
                </a:lnTo>
                <a:lnTo>
                  <a:pt x="755931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/>
          <p:cNvGrpSpPr/>
          <p:nvPr/>
        </p:nvGrpSpPr>
        <p:grpSpPr>
          <a:xfrm>
            <a:off x="477678" y="1028700"/>
            <a:ext cx="9093481" cy="8229600"/>
            <a:chOff x="0" y="0"/>
            <a:chExt cx="12124641" cy="1097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24641" cy="10972800"/>
            </a:xfrm>
            <a:custGeom>
              <a:avLst/>
              <a:gdLst/>
              <a:ahLst/>
              <a:cxnLst/>
              <a:rect l="l" t="t" r="r" b="b"/>
              <a:pathLst>
                <a:path w="12124641" h="10972800">
                  <a:moveTo>
                    <a:pt x="0" y="0"/>
                  </a:moveTo>
                  <a:lnTo>
                    <a:pt x="12124641" y="0"/>
                  </a:lnTo>
                  <a:lnTo>
                    <a:pt x="12124641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470620" y="1058580"/>
              <a:ext cx="3183402" cy="234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7108"/>
                </a:lnSpc>
                <a:spcBef>
                  <a:spcPct val="0"/>
                </a:spcBef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עיתוי הרשמה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54021" y="6820682"/>
              <a:ext cx="3183402" cy="234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7108"/>
                </a:lnSpc>
                <a:spcBef>
                  <a:spcPct val="0"/>
                </a:spcBef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קצב למידה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3411" y="6820682"/>
              <a:ext cx="3183402" cy="234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7108"/>
                </a:lnSpc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משך</a:t>
              </a:r>
            </a:p>
            <a:p>
              <a:pPr marL="0" lvl="0" indent="0" algn="ctr" rtl="1">
                <a:lnSpc>
                  <a:spcPts val="7108"/>
                </a:lnSpc>
                <a:spcBef>
                  <a:spcPct val="0"/>
                </a:spcBef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למידה</a:t>
              </a: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5371121" y="7703575"/>
            <a:ext cx="510548" cy="327966"/>
          </a:xfrm>
          <a:custGeom>
            <a:avLst/>
            <a:gdLst/>
            <a:ahLst/>
            <a:cxnLst/>
            <a:rect l="l" t="t" r="r" b="b"/>
            <a:pathLst>
              <a:path w="510548" h="327966">
                <a:moveTo>
                  <a:pt x="510548" y="0"/>
                </a:moveTo>
                <a:lnTo>
                  <a:pt x="0" y="0"/>
                </a:lnTo>
                <a:lnTo>
                  <a:pt x="0" y="327966"/>
                </a:lnTo>
                <a:lnTo>
                  <a:pt x="510548" y="327966"/>
                </a:lnTo>
                <a:lnTo>
                  <a:pt x="5105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8943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/>
          <p:cNvSpPr/>
          <p:nvPr/>
        </p:nvSpPr>
        <p:spPr>
          <a:xfrm flipH="1">
            <a:off x="17398140" y="3059779"/>
            <a:ext cx="264130" cy="258556"/>
          </a:xfrm>
          <a:custGeom>
            <a:avLst/>
            <a:gdLst/>
            <a:ahLst/>
            <a:cxnLst/>
            <a:rect l="l" t="t" r="r" b="b"/>
            <a:pathLst>
              <a:path w="352173" h="344741">
                <a:moveTo>
                  <a:pt x="352172" y="0"/>
                </a:moveTo>
                <a:lnTo>
                  <a:pt x="0" y="0"/>
                </a:lnTo>
                <a:lnTo>
                  <a:pt x="0" y="344741"/>
                </a:lnTo>
                <a:lnTo>
                  <a:pt x="352172" y="344741"/>
                </a:lnTo>
                <a:lnTo>
                  <a:pt x="35217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2510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TextBox 11"/>
          <p:cNvSpPr txBox="1"/>
          <p:nvPr/>
        </p:nvSpPr>
        <p:spPr>
          <a:xfrm>
            <a:off x="9790234" y="3568657"/>
            <a:ext cx="7391917" cy="136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5599"/>
              </a:lnSpc>
              <a:spcBef>
                <a:spcPct val="0"/>
              </a:spcBef>
            </a:pPr>
            <a:r>
              <a:rPr lang="he-IL" sz="3999" dirty="0">
                <a:solidFill>
                  <a:srgbClr val="000000"/>
                </a:solidFill>
                <a:latin typeface="Fb Practica Light"/>
                <a:ea typeface="Fb Practica Light"/>
                <a:cs typeface="Fb Practica Light"/>
                <a:sym typeface="Fb Practica Light"/>
                <a:rtl/>
              </a:rPr>
              <a:t>“אין סמסטרים”. הקורס פתוח להרשמה לאורך כל שנת הלימודים (עד סוף אוגוסט)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761543"/>
            <a:ext cx="16153451" cy="73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6160"/>
              </a:lnSpc>
              <a:spcBef>
                <a:spcPct val="0"/>
              </a:spcBef>
            </a:pPr>
            <a:r>
              <a:rPr lang="he-IL" sz="4400" b="1" dirty="0">
                <a:solidFill>
                  <a:srgbClr val="2A296D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עיתוי הרשמה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0844589" y="481013"/>
            <a:ext cx="4771427" cy="1757826"/>
          </a:xfrm>
          <a:custGeom>
            <a:avLst/>
            <a:gdLst/>
            <a:ahLst/>
            <a:cxnLst/>
            <a:rect l="l" t="t" r="r" b="b"/>
            <a:pathLst>
              <a:path w="4771427" h="1757826">
                <a:moveTo>
                  <a:pt x="4771427" y="0"/>
                </a:moveTo>
                <a:lnTo>
                  <a:pt x="0" y="0"/>
                </a:lnTo>
                <a:lnTo>
                  <a:pt x="0" y="1757826"/>
                </a:lnTo>
                <a:lnTo>
                  <a:pt x="4771427" y="1757826"/>
                </a:lnTo>
                <a:lnTo>
                  <a:pt x="47714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4"/>
          <p:cNvSpPr/>
          <p:nvPr/>
        </p:nvSpPr>
        <p:spPr>
          <a:xfrm flipH="1">
            <a:off x="14164273" y="481013"/>
            <a:ext cx="4771427" cy="1757826"/>
          </a:xfrm>
          <a:custGeom>
            <a:avLst/>
            <a:gdLst/>
            <a:ahLst/>
            <a:cxnLst/>
            <a:rect l="l" t="t" r="r" b="b"/>
            <a:pathLst>
              <a:path w="4771427" h="1757826">
                <a:moveTo>
                  <a:pt x="4771427" y="0"/>
                </a:moveTo>
                <a:lnTo>
                  <a:pt x="0" y="0"/>
                </a:lnTo>
                <a:lnTo>
                  <a:pt x="0" y="1757826"/>
                </a:lnTo>
                <a:lnTo>
                  <a:pt x="4771427" y="1757826"/>
                </a:lnTo>
                <a:lnTo>
                  <a:pt x="477142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TextBox 15"/>
          <p:cNvSpPr txBox="1"/>
          <p:nvPr/>
        </p:nvSpPr>
        <p:spPr>
          <a:xfrm>
            <a:off x="11634166" y="740801"/>
            <a:ext cx="4915821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9600"/>
              </a:lnSpc>
            </a:pPr>
            <a:r>
              <a:rPr lang="he-IL" sz="8000" b="1">
                <a:solidFill>
                  <a:srgbClr val="2A296D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גמישות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7527" y="7603952"/>
            <a:ext cx="7559316" cy="7559316"/>
          </a:xfrm>
          <a:custGeom>
            <a:avLst/>
            <a:gdLst/>
            <a:ahLst/>
            <a:cxnLst/>
            <a:rect l="l" t="t" r="r" b="b"/>
            <a:pathLst>
              <a:path w="7559316" h="7559316">
                <a:moveTo>
                  <a:pt x="7559316" y="0"/>
                </a:moveTo>
                <a:lnTo>
                  <a:pt x="0" y="0"/>
                </a:lnTo>
                <a:lnTo>
                  <a:pt x="0" y="7559316"/>
                </a:lnTo>
                <a:lnTo>
                  <a:pt x="7559316" y="7559316"/>
                </a:lnTo>
                <a:lnTo>
                  <a:pt x="755931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/>
          <p:cNvGrpSpPr/>
          <p:nvPr/>
        </p:nvGrpSpPr>
        <p:grpSpPr>
          <a:xfrm>
            <a:off x="477678" y="1028700"/>
            <a:ext cx="9093481" cy="8229600"/>
            <a:chOff x="0" y="0"/>
            <a:chExt cx="12124641" cy="1097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24641" cy="10972800"/>
            </a:xfrm>
            <a:custGeom>
              <a:avLst/>
              <a:gdLst/>
              <a:ahLst/>
              <a:cxnLst/>
              <a:rect l="l" t="t" r="r" b="b"/>
              <a:pathLst>
                <a:path w="12124641" h="10972800">
                  <a:moveTo>
                    <a:pt x="0" y="0"/>
                  </a:moveTo>
                  <a:lnTo>
                    <a:pt x="12124641" y="0"/>
                  </a:lnTo>
                  <a:lnTo>
                    <a:pt x="12124641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470620" y="1058580"/>
              <a:ext cx="3183402" cy="234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7108"/>
                </a:lnSpc>
                <a:spcBef>
                  <a:spcPct val="0"/>
                </a:spcBef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עיתוי הרשמה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54021" y="6820682"/>
              <a:ext cx="3183402" cy="234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7108"/>
                </a:lnSpc>
                <a:spcBef>
                  <a:spcPct val="0"/>
                </a:spcBef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קצב למידה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3411" y="6820682"/>
              <a:ext cx="3183402" cy="234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7108"/>
                </a:lnSpc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משך</a:t>
              </a:r>
            </a:p>
            <a:p>
              <a:pPr marL="0" lvl="0" indent="0" algn="ctr" rtl="1">
                <a:lnSpc>
                  <a:spcPts val="7108"/>
                </a:lnSpc>
                <a:spcBef>
                  <a:spcPct val="0"/>
                </a:spcBef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למידה</a:t>
              </a: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5371121" y="7703575"/>
            <a:ext cx="510548" cy="327966"/>
          </a:xfrm>
          <a:custGeom>
            <a:avLst/>
            <a:gdLst/>
            <a:ahLst/>
            <a:cxnLst/>
            <a:rect l="l" t="t" r="r" b="b"/>
            <a:pathLst>
              <a:path w="510548" h="327966">
                <a:moveTo>
                  <a:pt x="510548" y="0"/>
                </a:moveTo>
                <a:lnTo>
                  <a:pt x="0" y="0"/>
                </a:lnTo>
                <a:lnTo>
                  <a:pt x="0" y="327966"/>
                </a:lnTo>
                <a:lnTo>
                  <a:pt x="510548" y="327966"/>
                </a:lnTo>
                <a:lnTo>
                  <a:pt x="5105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8943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/>
          <p:cNvSpPr/>
          <p:nvPr/>
        </p:nvSpPr>
        <p:spPr>
          <a:xfrm flipH="1">
            <a:off x="15371121" y="8503545"/>
            <a:ext cx="510548" cy="327966"/>
          </a:xfrm>
          <a:custGeom>
            <a:avLst/>
            <a:gdLst/>
            <a:ahLst/>
            <a:cxnLst/>
            <a:rect l="l" t="t" r="r" b="b"/>
            <a:pathLst>
              <a:path w="510548" h="327966">
                <a:moveTo>
                  <a:pt x="510548" y="0"/>
                </a:moveTo>
                <a:lnTo>
                  <a:pt x="0" y="0"/>
                </a:lnTo>
                <a:lnTo>
                  <a:pt x="0" y="327966"/>
                </a:lnTo>
                <a:lnTo>
                  <a:pt x="510548" y="327966"/>
                </a:lnTo>
                <a:lnTo>
                  <a:pt x="5105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89433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5522076"/>
            <a:ext cx="16633569" cy="1403220"/>
            <a:chOff x="0" y="0"/>
            <a:chExt cx="22178092" cy="1870960"/>
          </a:xfrm>
        </p:grpSpPr>
        <p:sp>
          <p:nvSpPr>
            <p:cNvPr id="11" name="TextBox 11"/>
            <p:cNvSpPr txBox="1"/>
            <p:nvPr/>
          </p:nvSpPr>
          <p:spPr>
            <a:xfrm>
              <a:off x="6547401" y="990427"/>
              <a:ext cx="14990533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999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מהיר או איטי. כל אחד בקצב שלו/ה.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21537934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2AB99B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קצב למידה</a:t>
              </a:r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21825920" y="3500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2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2" y="344741"/>
                  </a:lnTo>
                  <a:lnTo>
                    <a:pt x="35217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2825837"/>
            <a:ext cx="16633569" cy="2108070"/>
            <a:chOff x="0" y="0"/>
            <a:chExt cx="22178092" cy="2810760"/>
          </a:xfrm>
        </p:grpSpPr>
        <p:sp>
          <p:nvSpPr>
            <p:cNvPr id="15" name="Freeform 15"/>
            <p:cNvSpPr/>
            <p:nvPr/>
          </p:nvSpPr>
          <p:spPr>
            <a:xfrm flipH="1">
              <a:off x="21825920" y="3119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2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2" y="344741"/>
                  </a:lnTo>
                  <a:lnTo>
                    <a:pt x="352172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682045" y="990427"/>
              <a:ext cx="9855889" cy="182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999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“אין סמסטרים”. הקורס פתוח להרשמה לאורך כל שנת הלימודים (עד סוף אוגוסט)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21537934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2A296D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עיתוי הרשמה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10844589" y="481013"/>
            <a:ext cx="4771427" cy="1757826"/>
          </a:xfrm>
          <a:custGeom>
            <a:avLst/>
            <a:gdLst/>
            <a:ahLst/>
            <a:cxnLst/>
            <a:rect l="l" t="t" r="r" b="b"/>
            <a:pathLst>
              <a:path w="4771427" h="1757826">
                <a:moveTo>
                  <a:pt x="4771427" y="0"/>
                </a:moveTo>
                <a:lnTo>
                  <a:pt x="0" y="0"/>
                </a:lnTo>
                <a:lnTo>
                  <a:pt x="0" y="1757826"/>
                </a:lnTo>
                <a:lnTo>
                  <a:pt x="4771427" y="1757826"/>
                </a:lnTo>
                <a:lnTo>
                  <a:pt x="477142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Freeform 19"/>
          <p:cNvSpPr/>
          <p:nvPr/>
        </p:nvSpPr>
        <p:spPr>
          <a:xfrm flipH="1">
            <a:off x="14164273" y="481013"/>
            <a:ext cx="4771427" cy="1757826"/>
          </a:xfrm>
          <a:custGeom>
            <a:avLst/>
            <a:gdLst/>
            <a:ahLst/>
            <a:cxnLst/>
            <a:rect l="l" t="t" r="r" b="b"/>
            <a:pathLst>
              <a:path w="4771427" h="1757826">
                <a:moveTo>
                  <a:pt x="4771427" y="0"/>
                </a:moveTo>
                <a:lnTo>
                  <a:pt x="0" y="0"/>
                </a:lnTo>
                <a:lnTo>
                  <a:pt x="0" y="1757826"/>
                </a:lnTo>
                <a:lnTo>
                  <a:pt x="4771427" y="1757826"/>
                </a:lnTo>
                <a:lnTo>
                  <a:pt x="47714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r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0" name="TextBox 20"/>
          <p:cNvSpPr txBox="1"/>
          <p:nvPr/>
        </p:nvSpPr>
        <p:spPr>
          <a:xfrm>
            <a:off x="11634166" y="740801"/>
            <a:ext cx="4915821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9600"/>
              </a:lnSpc>
            </a:pPr>
            <a:r>
              <a:rPr lang="he-IL" sz="8000" b="1">
                <a:solidFill>
                  <a:srgbClr val="2A296D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גמישות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7527" y="7603952"/>
            <a:ext cx="7559316" cy="7559316"/>
          </a:xfrm>
          <a:custGeom>
            <a:avLst/>
            <a:gdLst/>
            <a:ahLst/>
            <a:cxnLst/>
            <a:rect l="l" t="t" r="r" b="b"/>
            <a:pathLst>
              <a:path w="7559316" h="7559316">
                <a:moveTo>
                  <a:pt x="7559316" y="0"/>
                </a:moveTo>
                <a:lnTo>
                  <a:pt x="0" y="0"/>
                </a:lnTo>
                <a:lnTo>
                  <a:pt x="0" y="7559316"/>
                </a:lnTo>
                <a:lnTo>
                  <a:pt x="7559316" y="7559316"/>
                </a:lnTo>
                <a:lnTo>
                  <a:pt x="755931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/>
          <p:cNvGrpSpPr/>
          <p:nvPr/>
        </p:nvGrpSpPr>
        <p:grpSpPr>
          <a:xfrm>
            <a:off x="477678" y="1028700"/>
            <a:ext cx="9093481" cy="8229600"/>
            <a:chOff x="0" y="0"/>
            <a:chExt cx="12124641" cy="1097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24641" cy="10972800"/>
            </a:xfrm>
            <a:custGeom>
              <a:avLst/>
              <a:gdLst/>
              <a:ahLst/>
              <a:cxnLst/>
              <a:rect l="l" t="t" r="r" b="b"/>
              <a:pathLst>
                <a:path w="12124641" h="10972800">
                  <a:moveTo>
                    <a:pt x="0" y="0"/>
                  </a:moveTo>
                  <a:lnTo>
                    <a:pt x="12124641" y="0"/>
                  </a:lnTo>
                  <a:lnTo>
                    <a:pt x="12124641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470620" y="1058580"/>
              <a:ext cx="3183402" cy="234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7108"/>
                </a:lnSpc>
                <a:spcBef>
                  <a:spcPct val="0"/>
                </a:spcBef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עיתוי הרשמה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54021" y="6820682"/>
              <a:ext cx="3183402" cy="234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7108"/>
                </a:lnSpc>
                <a:spcBef>
                  <a:spcPct val="0"/>
                </a:spcBef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קצב למידה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3411" y="6820682"/>
              <a:ext cx="3183402" cy="234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7108"/>
                </a:lnSpc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משך</a:t>
              </a:r>
            </a:p>
            <a:p>
              <a:pPr marL="0" lvl="0" indent="0" algn="ctr" rtl="1">
                <a:lnSpc>
                  <a:spcPts val="7108"/>
                </a:lnSpc>
                <a:spcBef>
                  <a:spcPct val="0"/>
                </a:spcBef>
              </a:pPr>
              <a:r>
                <a:rPr lang="he-IL" sz="5077">
                  <a:solidFill>
                    <a:srgbClr val="000000"/>
                  </a:solidFill>
                  <a:latin typeface="Fb Practica"/>
                  <a:ea typeface="Fb Practica"/>
                  <a:cs typeface="Fb Practica"/>
                  <a:sym typeface="Fb Practica"/>
                  <a:rtl/>
                </a:rPr>
                <a:t>למידה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939250" y="7513465"/>
            <a:ext cx="11723019" cy="2179898"/>
            <a:chOff x="0" y="0"/>
            <a:chExt cx="15630692" cy="2906531"/>
          </a:xfrm>
        </p:grpSpPr>
        <p:sp>
          <p:nvSpPr>
            <p:cNvPr id="9" name="Freeform 9"/>
            <p:cNvSpPr/>
            <p:nvPr/>
          </p:nvSpPr>
          <p:spPr>
            <a:xfrm flipH="1">
              <a:off x="12575828" y="0"/>
              <a:ext cx="680730" cy="437288"/>
            </a:xfrm>
            <a:custGeom>
              <a:avLst/>
              <a:gdLst/>
              <a:ahLst/>
              <a:cxnLst/>
              <a:rect l="l" t="t" r="r" b="b"/>
              <a:pathLst>
                <a:path w="680730" h="437288">
                  <a:moveTo>
                    <a:pt x="680730" y="0"/>
                  </a:moveTo>
                  <a:lnTo>
                    <a:pt x="0" y="0"/>
                  </a:lnTo>
                  <a:lnTo>
                    <a:pt x="0" y="437288"/>
                  </a:lnTo>
                  <a:lnTo>
                    <a:pt x="680730" y="437288"/>
                  </a:lnTo>
                  <a:lnTo>
                    <a:pt x="68073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389433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0" name="Freeform 10"/>
            <p:cNvSpPr/>
            <p:nvPr/>
          </p:nvSpPr>
          <p:spPr>
            <a:xfrm flipH="1">
              <a:off x="12575828" y="1066627"/>
              <a:ext cx="680730" cy="437288"/>
            </a:xfrm>
            <a:custGeom>
              <a:avLst/>
              <a:gdLst/>
              <a:ahLst/>
              <a:cxnLst/>
              <a:rect l="l" t="t" r="r" b="b"/>
              <a:pathLst>
                <a:path w="680730" h="437288">
                  <a:moveTo>
                    <a:pt x="680730" y="0"/>
                  </a:moveTo>
                  <a:lnTo>
                    <a:pt x="0" y="0"/>
                  </a:lnTo>
                  <a:lnTo>
                    <a:pt x="0" y="437288"/>
                  </a:lnTo>
                  <a:lnTo>
                    <a:pt x="680730" y="437288"/>
                  </a:lnTo>
                  <a:lnTo>
                    <a:pt x="68073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389433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86197"/>
              <a:ext cx="14990533" cy="182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5599"/>
                </a:lnSpc>
              </a:pPr>
              <a:r>
                <a:rPr lang="he-IL" sz="3999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לכל הפחות חודש. לכל היותר </a:t>
              </a:r>
              <a:r>
                <a:rPr lang="en-US" sz="3999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</a:rPr>
                <a:t>10</a:t>
              </a:r>
              <a:r>
                <a:rPr lang="he-IL" sz="3999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חודשים.</a:t>
              </a:r>
            </a:p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999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מסיימים ללמוד וניגשים לבחינה (</a:t>
              </a:r>
              <a:r>
                <a:rPr lang="en-US" sz="3999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</a:rPr>
                <a:t>1-2</a:t>
              </a:r>
              <a:r>
                <a:rPr lang="he-IL" sz="3999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מועדי בחינה בחודש)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918973" y="10046"/>
              <a:ext cx="7071560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 dirty="0">
                  <a:solidFill>
                    <a:srgbClr val="EA3F85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משך למידה</a:t>
              </a:r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15278519" y="465186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3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3" y="344741"/>
                  </a:lnTo>
                  <a:lnTo>
                    <a:pt x="35217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5522076"/>
            <a:ext cx="16633569" cy="1403220"/>
            <a:chOff x="0" y="0"/>
            <a:chExt cx="22178092" cy="1870960"/>
          </a:xfrm>
        </p:grpSpPr>
        <p:sp>
          <p:nvSpPr>
            <p:cNvPr id="15" name="TextBox 15"/>
            <p:cNvSpPr txBox="1"/>
            <p:nvPr/>
          </p:nvSpPr>
          <p:spPr>
            <a:xfrm>
              <a:off x="6547401" y="990427"/>
              <a:ext cx="14990533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999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מהיר או איטי. כל אחד בקצב שלו/ה.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21537934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2AB99B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קצב למידה</a:t>
              </a:r>
            </a:p>
          </p:txBody>
        </p:sp>
        <p:sp>
          <p:nvSpPr>
            <p:cNvPr id="17" name="Freeform 17"/>
            <p:cNvSpPr/>
            <p:nvPr/>
          </p:nvSpPr>
          <p:spPr>
            <a:xfrm flipH="1">
              <a:off x="21825920" y="3500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2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2" y="344741"/>
                  </a:lnTo>
                  <a:lnTo>
                    <a:pt x="352172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2825837"/>
            <a:ext cx="16633569" cy="2108070"/>
            <a:chOff x="0" y="0"/>
            <a:chExt cx="22178092" cy="2810760"/>
          </a:xfrm>
        </p:grpSpPr>
        <p:sp>
          <p:nvSpPr>
            <p:cNvPr id="19" name="Freeform 19"/>
            <p:cNvSpPr/>
            <p:nvPr/>
          </p:nvSpPr>
          <p:spPr>
            <a:xfrm flipH="1">
              <a:off x="21825920" y="3119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2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2" y="344741"/>
                  </a:lnTo>
                  <a:lnTo>
                    <a:pt x="352172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682045" y="990427"/>
              <a:ext cx="9855889" cy="182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999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“אין סמסטרים”. הקורס פתוח להרשמה לאורך כל שנת הלימודים (עד סוף אוגוסט)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21537934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2A296D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עיתוי הרשמה</a:t>
              </a:r>
            </a:p>
          </p:txBody>
        </p:sp>
      </p:grpSp>
      <p:sp>
        <p:nvSpPr>
          <p:cNvPr id="22" name="Freeform 22"/>
          <p:cNvSpPr/>
          <p:nvPr/>
        </p:nvSpPr>
        <p:spPr>
          <a:xfrm flipH="1">
            <a:off x="10844589" y="481013"/>
            <a:ext cx="4771427" cy="1757826"/>
          </a:xfrm>
          <a:custGeom>
            <a:avLst/>
            <a:gdLst/>
            <a:ahLst/>
            <a:cxnLst/>
            <a:rect l="l" t="t" r="r" b="b"/>
            <a:pathLst>
              <a:path w="4771427" h="1757826">
                <a:moveTo>
                  <a:pt x="4771427" y="0"/>
                </a:moveTo>
                <a:lnTo>
                  <a:pt x="0" y="0"/>
                </a:lnTo>
                <a:lnTo>
                  <a:pt x="0" y="1757826"/>
                </a:lnTo>
                <a:lnTo>
                  <a:pt x="4771427" y="1757826"/>
                </a:lnTo>
                <a:lnTo>
                  <a:pt x="47714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3" name="Freeform 23"/>
          <p:cNvSpPr/>
          <p:nvPr/>
        </p:nvSpPr>
        <p:spPr>
          <a:xfrm flipH="1">
            <a:off x="14164273" y="481013"/>
            <a:ext cx="4771427" cy="1757826"/>
          </a:xfrm>
          <a:custGeom>
            <a:avLst/>
            <a:gdLst/>
            <a:ahLst/>
            <a:cxnLst/>
            <a:rect l="l" t="t" r="r" b="b"/>
            <a:pathLst>
              <a:path w="4771427" h="1757826">
                <a:moveTo>
                  <a:pt x="4771427" y="0"/>
                </a:moveTo>
                <a:lnTo>
                  <a:pt x="0" y="0"/>
                </a:lnTo>
                <a:lnTo>
                  <a:pt x="0" y="1757826"/>
                </a:lnTo>
                <a:lnTo>
                  <a:pt x="4771427" y="1757826"/>
                </a:lnTo>
                <a:lnTo>
                  <a:pt x="4771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r="-8772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TextBox 24"/>
          <p:cNvSpPr txBox="1"/>
          <p:nvPr/>
        </p:nvSpPr>
        <p:spPr>
          <a:xfrm>
            <a:off x="11634166" y="740801"/>
            <a:ext cx="4915821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9600"/>
              </a:lnSpc>
            </a:pPr>
            <a:r>
              <a:rPr lang="he-IL" sz="8000" b="1">
                <a:solidFill>
                  <a:srgbClr val="2A296D"/>
                </a:solidFill>
                <a:latin typeface="Fb Practica Bold"/>
                <a:ea typeface="Fb Practica Bold"/>
                <a:cs typeface="Fb Practica Bold"/>
                <a:sym typeface="Fb Practica Bold"/>
                <a:rtl/>
              </a:rPr>
              <a:t>גמישות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7527" y="7530800"/>
            <a:ext cx="7559316" cy="7559316"/>
          </a:xfrm>
          <a:custGeom>
            <a:avLst/>
            <a:gdLst/>
            <a:ahLst/>
            <a:cxnLst/>
            <a:rect l="l" t="t" r="r" b="b"/>
            <a:pathLst>
              <a:path w="7559316" h="7559316">
                <a:moveTo>
                  <a:pt x="7559316" y="0"/>
                </a:moveTo>
                <a:lnTo>
                  <a:pt x="0" y="0"/>
                </a:lnTo>
                <a:lnTo>
                  <a:pt x="0" y="7559315"/>
                </a:lnTo>
                <a:lnTo>
                  <a:pt x="7559316" y="7559315"/>
                </a:lnTo>
                <a:lnTo>
                  <a:pt x="755931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flipH="1">
            <a:off x="15521569" y="7208964"/>
            <a:ext cx="510548" cy="327966"/>
          </a:xfrm>
          <a:custGeom>
            <a:avLst/>
            <a:gdLst/>
            <a:ahLst/>
            <a:cxnLst/>
            <a:rect l="l" t="t" r="r" b="b"/>
            <a:pathLst>
              <a:path w="510548" h="327966">
                <a:moveTo>
                  <a:pt x="510548" y="0"/>
                </a:moveTo>
                <a:lnTo>
                  <a:pt x="0" y="0"/>
                </a:lnTo>
                <a:lnTo>
                  <a:pt x="0" y="327966"/>
                </a:lnTo>
                <a:lnTo>
                  <a:pt x="510548" y="327966"/>
                </a:lnTo>
                <a:lnTo>
                  <a:pt x="5105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89433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4" name="Group 4"/>
          <p:cNvGrpSpPr/>
          <p:nvPr/>
        </p:nvGrpSpPr>
        <p:grpSpPr>
          <a:xfrm>
            <a:off x="9750770" y="2729726"/>
            <a:ext cx="8061947" cy="2190313"/>
            <a:chOff x="0" y="-85725"/>
            <a:chExt cx="10749263" cy="2920417"/>
          </a:xfrm>
        </p:grpSpPr>
        <p:sp>
          <p:nvSpPr>
            <p:cNvPr id="5" name="Freeform 5"/>
            <p:cNvSpPr/>
            <p:nvPr/>
          </p:nvSpPr>
          <p:spPr>
            <a:xfrm flipH="1">
              <a:off x="10397090" y="3119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3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3" y="344741"/>
                  </a:lnTo>
                  <a:lnTo>
                    <a:pt x="35217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90427"/>
              <a:ext cx="10109104" cy="184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רצפים, ספרים, הקלטות. אין מפגשי הנחיה.</a:t>
              </a:r>
              <a:br>
                <a:rPr lang="en-US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</a:b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בליווי </a:t>
              </a:r>
              <a:r>
                <a:rPr lang="he-IL" sz="3500" dirty="0" err="1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סמארטי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(מאמן </a:t>
              </a:r>
              <a:r>
                <a:rPr lang="en-US" sz="3500" dirty="0">
                  <a:solidFill>
                    <a:srgbClr val="000000"/>
                  </a:solidFill>
                  <a:latin typeface="Eras Bold ITC" panose="020B0907030504020204" pitchFamily="34" charset="0"/>
                  <a:ea typeface="Fb Practica Light"/>
                  <a:cs typeface="Fb Practica Light"/>
                  <a:sym typeface="Fb Practica Light"/>
                </a:rPr>
                <a:t>AI</a:t>
              </a:r>
              <a:r>
                <a:rPr lang="ar-EG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).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0373" y="-85725"/>
              <a:ext cx="9758732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2A296D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למידה א-סינכרונית באתר הקורס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37236" y="921092"/>
            <a:ext cx="8444816" cy="8444816"/>
          </a:xfrm>
          <a:custGeom>
            <a:avLst/>
            <a:gdLst/>
            <a:ahLst/>
            <a:cxnLst/>
            <a:rect l="l" t="t" r="r" b="b"/>
            <a:pathLst>
              <a:path w="8444816" h="8444816">
                <a:moveTo>
                  <a:pt x="0" y="0"/>
                </a:moveTo>
                <a:lnTo>
                  <a:pt x="8444815" y="0"/>
                </a:lnTo>
                <a:lnTo>
                  <a:pt x="8444815" y="8444816"/>
                </a:lnTo>
                <a:lnTo>
                  <a:pt x="0" y="84448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TextBox 9"/>
          <p:cNvSpPr txBox="1"/>
          <p:nvPr/>
        </p:nvSpPr>
        <p:spPr>
          <a:xfrm>
            <a:off x="3219872" y="1422984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למידה א-סינכרונית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61489" y="4026311"/>
            <a:ext cx="2001066" cy="226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הערכה</a:t>
            </a:r>
          </a:p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מעצבת </a:t>
            </a:r>
          </a:p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באמצעות 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en-US" sz="3184" dirty="0">
                <a:solidFill>
                  <a:srgbClr val="000000"/>
                </a:solidFill>
                <a:latin typeface="Eras Bold ITC" panose="020B0907030504020204" pitchFamily="34" charset="0"/>
                <a:ea typeface="Fb Practica"/>
                <a:cs typeface="Fb Practica"/>
                <a:sym typeface="Fb Practica"/>
              </a:rPr>
              <a:t>AI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19872" y="7568900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מבדק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מסכם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250" y="4553998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מנטורינג 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אישי</a:t>
            </a:r>
            <a:r>
              <a:rPr lang="ar-EG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392847" y="481013"/>
            <a:ext cx="9542853" cy="1757826"/>
            <a:chOff x="0" y="0"/>
            <a:chExt cx="12723805" cy="2343768"/>
          </a:xfrm>
        </p:grpSpPr>
        <p:sp>
          <p:nvSpPr>
            <p:cNvPr id="14" name="Freeform 14"/>
            <p:cNvSpPr/>
            <p:nvPr/>
          </p:nvSpPr>
          <p:spPr>
            <a:xfrm flipH="1">
              <a:off x="0" y="0"/>
              <a:ext cx="6361902" cy="2343768"/>
            </a:xfrm>
            <a:custGeom>
              <a:avLst/>
              <a:gdLst/>
              <a:ahLst/>
              <a:cxnLst/>
              <a:rect l="l" t="t" r="r" b="b"/>
              <a:pathLst>
                <a:path w="6361902" h="2343768">
                  <a:moveTo>
                    <a:pt x="6361902" y="0"/>
                  </a:moveTo>
                  <a:lnTo>
                    <a:pt x="0" y="0"/>
                  </a:lnTo>
                  <a:lnTo>
                    <a:pt x="0" y="2343768"/>
                  </a:lnTo>
                  <a:lnTo>
                    <a:pt x="6361902" y="2343768"/>
                  </a:lnTo>
                  <a:lnTo>
                    <a:pt x="6361902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87723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Freeform 15"/>
            <p:cNvSpPr/>
            <p:nvPr/>
          </p:nvSpPr>
          <p:spPr>
            <a:xfrm flipH="1">
              <a:off x="6361902" y="0"/>
              <a:ext cx="6361902" cy="2343768"/>
            </a:xfrm>
            <a:custGeom>
              <a:avLst/>
              <a:gdLst/>
              <a:ahLst/>
              <a:cxnLst/>
              <a:rect l="l" t="t" r="r" b="b"/>
              <a:pathLst>
                <a:path w="6361902" h="2343768">
                  <a:moveTo>
                    <a:pt x="6361903" y="0"/>
                  </a:moveTo>
                  <a:lnTo>
                    <a:pt x="0" y="0"/>
                  </a:lnTo>
                  <a:lnTo>
                    <a:pt x="0" y="2343768"/>
                  </a:lnTo>
                  <a:lnTo>
                    <a:pt x="6361903" y="2343768"/>
                  </a:lnTo>
                  <a:lnTo>
                    <a:pt x="6361903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r="-87723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77231" y="349559"/>
              <a:ext cx="9065622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9600"/>
                </a:lnSpc>
              </a:pPr>
              <a:r>
                <a:rPr lang="he-IL" sz="8000" b="1">
                  <a:solidFill>
                    <a:srgbClr val="2A296D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למידה אדפטיבית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7527" y="7530800"/>
            <a:ext cx="7559316" cy="7559316"/>
          </a:xfrm>
          <a:custGeom>
            <a:avLst/>
            <a:gdLst/>
            <a:ahLst/>
            <a:cxnLst/>
            <a:rect l="l" t="t" r="r" b="b"/>
            <a:pathLst>
              <a:path w="7559316" h="7559316">
                <a:moveTo>
                  <a:pt x="7559316" y="0"/>
                </a:moveTo>
                <a:lnTo>
                  <a:pt x="0" y="0"/>
                </a:lnTo>
                <a:lnTo>
                  <a:pt x="0" y="7559315"/>
                </a:lnTo>
                <a:lnTo>
                  <a:pt x="7559316" y="7559315"/>
                </a:lnTo>
                <a:lnTo>
                  <a:pt x="755931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flipH="1">
            <a:off x="15521569" y="7208964"/>
            <a:ext cx="510548" cy="327966"/>
          </a:xfrm>
          <a:custGeom>
            <a:avLst/>
            <a:gdLst/>
            <a:ahLst/>
            <a:cxnLst/>
            <a:rect l="l" t="t" r="r" b="b"/>
            <a:pathLst>
              <a:path w="510548" h="327966">
                <a:moveTo>
                  <a:pt x="510548" y="0"/>
                </a:moveTo>
                <a:lnTo>
                  <a:pt x="0" y="0"/>
                </a:lnTo>
                <a:lnTo>
                  <a:pt x="0" y="327966"/>
                </a:lnTo>
                <a:lnTo>
                  <a:pt x="510548" y="327966"/>
                </a:lnTo>
                <a:lnTo>
                  <a:pt x="5105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89433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4" name="Group 4"/>
          <p:cNvGrpSpPr/>
          <p:nvPr/>
        </p:nvGrpSpPr>
        <p:grpSpPr>
          <a:xfrm>
            <a:off x="9750770" y="2729726"/>
            <a:ext cx="8061947" cy="2190313"/>
            <a:chOff x="0" y="-85725"/>
            <a:chExt cx="10749263" cy="2920417"/>
          </a:xfrm>
        </p:grpSpPr>
        <p:sp>
          <p:nvSpPr>
            <p:cNvPr id="5" name="Freeform 5"/>
            <p:cNvSpPr/>
            <p:nvPr/>
          </p:nvSpPr>
          <p:spPr>
            <a:xfrm flipH="1">
              <a:off x="10397090" y="3119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3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3" y="344741"/>
                  </a:lnTo>
                  <a:lnTo>
                    <a:pt x="35217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90427"/>
              <a:ext cx="10109104" cy="184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רצפים, ספרים, הקלטות. אין מפגשי הנחיה.</a:t>
              </a:r>
              <a:br>
                <a:rPr lang="en-US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</a:b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בליווי </a:t>
              </a:r>
              <a:r>
                <a:rPr lang="he-IL" sz="3500" dirty="0" err="1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סמארטי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(מאמן </a:t>
              </a:r>
              <a:r>
                <a:rPr lang="en-US" sz="3500" dirty="0">
                  <a:solidFill>
                    <a:srgbClr val="000000"/>
                  </a:solidFill>
                  <a:latin typeface="Eras Bold ITC" panose="020B0907030504020204" pitchFamily="34" charset="0"/>
                  <a:ea typeface="Fb Practica Light"/>
                  <a:cs typeface="Fb Practica Light"/>
                  <a:sym typeface="Fb Practica Light"/>
                </a:rPr>
                <a:t>AI</a:t>
              </a:r>
              <a:r>
                <a:rPr lang="ar-EG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).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0373" y="-85725"/>
              <a:ext cx="9758732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>
                  <a:solidFill>
                    <a:srgbClr val="2A296D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למידה א-סינכרונית באתר הקורס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9148" y="5060790"/>
            <a:ext cx="16633569" cy="1403220"/>
            <a:chOff x="0" y="0"/>
            <a:chExt cx="22178092" cy="1870960"/>
          </a:xfrm>
        </p:grpSpPr>
        <p:sp>
          <p:nvSpPr>
            <p:cNvPr id="9" name="Freeform 9"/>
            <p:cNvSpPr/>
            <p:nvPr/>
          </p:nvSpPr>
          <p:spPr>
            <a:xfrm flipH="1">
              <a:off x="21825920" y="350023"/>
              <a:ext cx="352173" cy="344741"/>
            </a:xfrm>
            <a:custGeom>
              <a:avLst/>
              <a:gdLst/>
              <a:ahLst/>
              <a:cxnLst/>
              <a:rect l="l" t="t" r="r" b="b"/>
              <a:pathLst>
                <a:path w="352173" h="344741">
                  <a:moveTo>
                    <a:pt x="352172" y="0"/>
                  </a:moveTo>
                  <a:lnTo>
                    <a:pt x="0" y="0"/>
                  </a:lnTo>
                  <a:lnTo>
                    <a:pt x="0" y="344741"/>
                  </a:lnTo>
                  <a:lnTo>
                    <a:pt x="352172" y="344741"/>
                  </a:lnTo>
                  <a:lnTo>
                    <a:pt x="35217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625108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37205" y="990427"/>
              <a:ext cx="11400729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5599"/>
                </a:lnSpc>
                <a:spcBef>
                  <a:spcPct val="0"/>
                </a:spcBef>
              </a:pP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בסוף כל יחידה/</a:t>
              </a:r>
              <a:r>
                <a:rPr lang="he-IL" sz="3500" dirty="0" err="1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ות</a:t>
              </a:r>
              <a:r>
                <a:rPr lang="he-IL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. ללא ציון. אין מטלות "רגילות".</a:t>
              </a:r>
              <a:r>
                <a:rPr lang="ar-EG" sz="3500" dirty="0">
                  <a:solidFill>
                    <a:srgbClr val="000000"/>
                  </a:solidFill>
                  <a:latin typeface="Fb Practica Light"/>
                  <a:ea typeface="Fb Practica Light"/>
                  <a:cs typeface="Fb Practica Light"/>
                  <a:sym typeface="Fb Practica Light"/>
                  <a:rtl/>
                </a:rPr>
                <a:t>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21537934" cy="97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6160"/>
                </a:lnSpc>
                <a:spcBef>
                  <a:spcPct val="0"/>
                </a:spcBef>
              </a:pPr>
              <a:r>
                <a:rPr lang="he-IL" sz="4400" b="1" dirty="0">
                  <a:solidFill>
                    <a:srgbClr val="2AB99B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הערכה מעצבת באמצעות </a:t>
              </a:r>
              <a:r>
                <a:rPr lang="en-US" sz="4400" b="1" dirty="0">
                  <a:solidFill>
                    <a:srgbClr val="2AB99B"/>
                  </a:solidFill>
                  <a:latin typeface="Eras Bold ITC" panose="020B0907030504020204" pitchFamily="34" charset="0"/>
                  <a:ea typeface="Fb Practica Bold"/>
                  <a:cs typeface="Fb Practica Bold"/>
                  <a:sym typeface="Fb Practica Bold"/>
                </a:rPr>
                <a:t>AI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575335" y="5059903"/>
            <a:ext cx="2731870" cy="60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900"/>
              </a:lnSpc>
              <a:spcBef>
                <a:spcPct val="0"/>
              </a:spcBef>
            </a:pPr>
            <a:r>
              <a:rPr lang="he-IL" sz="3500">
                <a:solidFill>
                  <a:srgbClr val="2AB99B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(סמארטי-צ’ק)</a:t>
            </a:r>
          </a:p>
        </p:txBody>
      </p:sp>
      <p:sp>
        <p:nvSpPr>
          <p:cNvPr id="13" name="Freeform 13"/>
          <p:cNvSpPr/>
          <p:nvPr/>
        </p:nvSpPr>
        <p:spPr>
          <a:xfrm>
            <a:off x="337236" y="921092"/>
            <a:ext cx="8444816" cy="8444816"/>
          </a:xfrm>
          <a:custGeom>
            <a:avLst/>
            <a:gdLst/>
            <a:ahLst/>
            <a:cxnLst/>
            <a:rect l="l" t="t" r="r" b="b"/>
            <a:pathLst>
              <a:path w="8444816" h="8444816">
                <a:moveTo>
                  <a:pt x="0" y="0"/>
                </a:moveTo>
                <a:lnTo>
                  <a:pt x="8444815" y="0"/>
                </a:lnTo>
                <a:lnTo>
                  <a:pt x="8444815" y="8444816"/>
                </a:lnTo>
                <a:lnTo>
                  <a:pt x="0" y="8444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TextBox 14"/>
          <p:cNvSpPr txBox="1"/>
          <p:nvPr/>
        </p:nvSpPr>
        <p:spPr>
          <a:xfrm>
            <a:off x="3219872" y="1422984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למידה א-סינכרונית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61489" y="4026311"/>
            <a:ext cx="2001066" cy="226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הערכה</a:t>
            </a:r>
          </a:p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מעצבת </a:t>
            </a:r>
          </a:p>
          <a:p>
            <a:pPr algn="ctr" rtl="1">
              <a:lnSpc>
                <a:spcPts val="4457"/>
              </a:lnSpc>
            </a:pPr>
            <a:r>
              <a:rPr lang="he-IL" sz="3184" dirty="0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באמצעות 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en-US" sz="3184" dirty="0">
                <a:solidFill>
                  <a:srgbClr val="000000"/>
                </a:solidFill>
                <a:latin typeface="Eras Bold ITC" panose="020B0907030504020204" pitchFamily="34" charset="0"/>
                <a:ea typeface="Fb Practica"/>
                <a:cs typeface="Fb Practica"/>
                <a:sym typeface="Fb Practica"/>
              </a:rPr>
              <a:t>AI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19872" y="7568900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מבדק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מסכם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250" y="4553998"/>
            <a:ext cx="2679544" cy="1112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57"/>
              </a:lnSpc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מנטורינג </a:t>
            </a:r>
          </a:p>
          <a:p>
            <a:pPr marL="0" lvl="0" indent="0" algn="ctr" rtl="1">
              <a:lnSpc>
                <a:spcPts val="4457"/>
              </a:lnSpc>
              <a:spcBef>
                <a:spcPct val="0"/>
              </a:spcBef>
            </a:pPr>
            <a:r>
              <a:rPr lang="he-IL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אישי</a:t>
            </a:r>
            <a:r>
              <a:rPr lang="ar-EG" sz="3184">
                <a:solidFill>
                  <a:srgbClr val="000000"/>
                </a:solidFill>
                <a:latin typeface="Fb Practica"/>
                <a:ea typeface="Fb Practica"/>
                <a:cs typeface="Fb Practica"/>
                <a:sym typeface="Fb Practica"/>
                <a:rtl/>
              </a:rPr>
              <a:t>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392847" y="481013"/>
            <a:ext cx="9542853" cy="1757826"/>
            <a:chOff x="0" y="0"/>
            <a:chExt cx="12723805" cy="2343768"/>
          </a:xfrm>
        </p:grpSpPr>
        <p:sp>
          <p:nvSpPr>
            <p:cNvPr id="19" name="Freeform 19"/>
            <p:cNvSpPr/>
            <p:nvPr/>
          </p:nvSpPr>
          <p:spPr>
            <a:xfrm flipH="1">
              <a:off x="0" y="0"/>
              <a:ext cx="6361902" cy="2343768"/>
            </a:xfrm>
            <a:custGeom>
              <a:avLst/>
              <a:gdLst/>
              <a:ahLst/>
              <a:cxnLst/>
              <a:rect l="l" t="t" r="r" b="b"/>
              <a:pathLst>
                <a:path w="6361902" h="2343768">
                  <a:moveTo>
                    <a:pt x="6361902" y="0"/>
                  </a:moveTo>
                  <a:lnTo>
                    <a:pt x="0" y="0"/>
                  </a:lnTo>
                  <a:lnTo>
                    <a:pt x="0" y="2343768"/>
                  </a:lnTo>
                  <a:lnTo>
                    <a:pt x="6361902" y="2343768"/>
                  </a:lnTo>
                  <a:lnTo>
                    <a:pt x="6361902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87723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Freeform 20"/>
            <p:cNvSpPr/>
            <p:nvPr/>
          </p:nvSpPr>
          <p:spPr>
            <a:xfrm flipH="1">
              <a:off x="6361902" y="0"/>
              <a:ext cx="6361902" cy="2343768"/>
            </a:xfrm>
            <a:custGeom>
              <a:avLst/>
              <a:gdLst/>
              <a:ahLst/>
              <a:cxnLst/>
              <a:rect l="l" t="t" r="r" b="b"/>
              <a:pathLst>
                <a:path w="6361902" h="2343768">
                  <a:moveTo>
                    <a:pt x="6361903" y="0"/>
                  </a:moveTo>
                  <a:lnTo>
                    <a:pt x="0" y="0"/>
                  </a:lnTo>
                  <a:lnTo>
                    <a:pt x="0" y="2343768"/>
                  </a:lnTo>
                  <a:lnTo>
                    <a:pt x="6361903" y="2343768"/>
                  </a:lnTo>
                  <a:lnTo>
                    <a:pt x="636190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87723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77231" y="349559"/>
              <a:ext cx="9065622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9600"/>
                </a:lnSpc>
              </a:pPr>
              <a:r>
                <a:rPr lang="he-IL" sz="8000" b="1">
                  <a:solidFill>
                    <a:srgbClr val="2A296D"/>
                  </a:solidFill>
                  <a:latin typeface="Fb Practica Bold"/>
                  <a:ea typeface="Fb Practica Bold"/>
                  <a:cs typeface="Fb Practica Bold"/>
                  <a:sym typeface="Fb Practica Bold"/>
                  <a:rtl/>
                </a:rPr>
                <a:t>למידה אדפטיבית</a:t>
              </a: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8E759DBE-A25B-4705-AACF-0429863F57C7}"/>
</file>

<file path=customXml/itemProps2.xml><?xml version="1.0" encoding="utf-8"?>
<ds:datastoreItem xmlns:ds="http://schemas.openxmlformats.org/officeDocument/2006/customXml" ds:itemID="{2DED2FED-B6DE-41ED-B721-712CCEF16019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491</Words>
  <Application>Microsoft Office PowerPoint</Application>
  <PresentationFormat>מותאם אישית</PresentationFormat>
  <Paragraphs>124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Arial</vt:lpstr>
      <vt:lpstr>Calibri</vt:lpstr>
      <vt:lpstr>Fb Practica Bold</vt:lpstr>
      <vt:lpstr>Eras Bold ITC</vt:lpstr>
      <vt:lpstr>FB Stigma</vt:lpstr>
      <vt:lpstr>Fb Practica</vt:lpstr>
      <vt:lpstr>Fb Practica Light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קורס גמיש | פברואר 2025</dc:title>
  <dc:creator>Michal Ben Shaul</dc:creator>
  <cp:keywords/>
  <dc:description/>
  <cp:lastModifiedBy>Michal Ben Shaul</cp:lastModifiedBy>
  <cp:revision>6</cp:revision>
  <dcterms:created xsi:type="dcterms:W3CDTF">2006-08-16T00:00:00Z</dcterms:created>
  <dcterms:modified xsi:type="dcterms:W3CDTF">2025-03-13T09:59:13Z</dcterms:modified>
  <dc:identifier>DAGfUIzKESo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